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0"/>
  </p:notesMasterIdLst>
  <p:sldIdLst>
    <p:sldId id="265" r:id="rId2"/>
    <p:sldId id="267" r:id="rId3"/>
    <p:sldId id="269" r:id="rId4"/>
    <p:sldId id="268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35" autoAdjust="0"/>
    <p:restoredTop sz="90955" autoAdjust="0"/>
  </p:normalViewPr>
  <p:slideViewPr>
    <p:cSldViewPr snapToGrid="0" snapToObjects="1">
      <p:cViewPr varScale="1">
        <p:scale>
          <a:sx n="95" d="100"/>
          <a:sy n="95" d="100"/>
        </p:scale>
        <p:origin x="1056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3B5D9-9486-4EC5-89B3-4D94BEACC1FE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DF5B6-EFA8-409D-AD7A-924F880C8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0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35429"/>
            <a:ext cx="7772400" cy="3165021"/>
          </a:xfrm>
        </p:spPr>
        <p:txBody>
          <a:bodyPr anchor="b" anchorCtr="0"/>
          <a:lstStyle>
            <a:lvl1pPr algn="ctr">
              <a:defRPr sz="8500" baseline="0"/>
            </a:lvl1pPr>
          </a:lstStyle>
          <a:p>
            <a:r>
              <a:rPr lang="fi-FI" dirty="0"/>
              <a:t>CLICK TO ADD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66457"/>
            <a:ext cx="6400800" cy="783771"/>
          </a:xfrm>
        </p:spPr>
        <p:txBody>
          <a:bodyPr/>
          <a:lstStyle>
            <a:lvl1pPr marL="0" indent="0" algn="ctr">
              <a:buNone/>
              <a:defRPr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ADD </a:t>
            </a:r>
            <a:r>
              <a:rPr lang="fi-FI" dirty="0" err="1"/>
              <a:t>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800" y="1494971"/>
            <a:ext cx="8841600" cy="3407773"/>
          </a:xfrm>
        </p:spPr>
        <p:txBody>
          <a:bodyPr anchor="ctr" anchorCtr="0"/>
          <a:lstStyle>
            <a:lvl1pPr algn="ctr">
              <a:lnSpc>
                <a:spcPct val="70000"/>
              </a:lnSpc>
              <a:defRPr sz="8500" cap="all" spc="-500" baseline="0"/>
            </a:lvl1pPr>
          </a:lstStyle>
          <a:p>
            <a:r>
              <a:rPr lang="fi-FI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0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35430"/>
            <a:ext cx="7772400" cy="2256970"/>
          </a:xfrm>
        </p:spPr>
        <p:txBody>
          <a:bodyPr anchor="b" anchorCtr="0"/>
          <a:lstStyle>
            <a:lvl1pPr algn="ctr">
              <a:defRPr sz="6800" baseline="0"/>
            </a:lvl1pPr>
          </a:lstStyle>
          <a:p>
            <a:r>
              <a:rPr lang="fi-FI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23027"/>
            <a:ext cx="7772400" cy="2344059"/>
          </a:xfrm>
        </p:spPr>
        <p:txBody>
          <a:bodyPr/>
          <a:lstStyle>
            <a:lvl1pPr marL="0" indent="0" algn="ctr">
              <a:lnSpc>
                <a:spcPct val="75000"/>
              </a:lnSpc>
              <a:spcBef>
                <a:spcPts val="800"/>
              </a:spcBef>
              <a:buNone/>
              <a:defRPr sz="24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0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00" y="1600200"/>
            <a:ext cx="8562000" cy="362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ADD TITLE</a:t>
            </a:r>
            <a:br>
              <a:rPr lang="fi-FI" dirty="0"/>
            </a:br>
            <a:r>
              <a:rPr lang="fi-FI" dirty="0"/>
              <a:t>HERE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Pictur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00" y="1706400"/>
            <a:ext cx="8562000" cy="3516653"/>
          </a:xfrm>
        </p:spPr>
        <p:txBody>
          <a:bodyPr/>
          <a:lstStyle>
            <a:lvl1pPr marL="0" indent="0">
              <a:lnSpc>
                <a:spcPct val="75000"/>
              </a:lnSpc>
              <a:buFontTx/>
              <a:buNone/>
              <a:defRPr sz="1800" cap="all" spc="-40" baseline="0">
                <a:latin typeface="+mj-lt"/>
              </a:defRPr>
            </a:lvl1pPr>
            <a:lvl2pPr marL="457200" indent="0">
              <a:lnSpc>
                <a:spcPct val="75000"/>
              </a:lnSpc>
              <a:buFontTx/>
              <a:buNone/>
              <a:defRPr sz="1800" cap="all" spc="-40" baseline="0">
                <a:latin typeface="+mj-lt"/>
              </a:defRPr>
            </a:lvl2pPr>
            <a:lvl3pPr marL="914400" indent="0">
              <a:lnSpc>
                <a:spcPct val="75000"/>
              </a:lnSpc>
              <a:buFontTx/>
              <a:buNone/>
              <a:defRPr sz="1800" cap="all" spc="-40" baseline="0">
                <a:latin typeface="+mj-lt"/>
              </a:defRPr>
            </a:lvl3pPr>
            <a:lvl4pPr marL="1371600" indent="0">
              <a:lnSpc>
                <a:spcPct val="75000"/>
              </a:lnSpc>
              <a:buFontTx/>
              <a:buNone/>
              <a:defRPr sz="1800" cap="all" spc="-40" baseline="0">
                <a:latin typeface="+mj-lt"/>
              </a:defRPr>
            </a:lvl4pPr>
            <a:lvl5pPr marL="1828800" indent="0">
              <a:lnSpc>
                <a:spcPct val="75000"/>
              </a:lnSpc>
              <a:buFontTx/>
              <a:buNone/>
              <a:defRPr sz="1800" cap="all" spc="-40" baseline="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ADD TITLE</a:t>
            </a:r>
            <a:br>
              <a:rPr lang="fi-FI" dirty="0"/>
            </a:br>
            <a:r>
              <a:rPr lang="fi-FI" dirty="0"/>
              <a:t>HERE</a:t>
            </a:r>
          </a:p>
        </p:txBody>
      </p:sp>
      <p:grpSp>
        <p:nvGrpSpPr>
          <p:cNvPr id="8" name="Ryhmä 7"/>
          <p:cNvGrpSpPr/>
          <p:nvPr userDrawn="1"/>
        </p:nvGrpSpPr>
        <p:grpSpPr>
          <a:xfrm>
            <a:off x="-1" y="0"/>
            <a:ext cx="9145336" cy="6862856"/>
            <a:chOff x="-1" y="0"/>
            <a:chExt cx="9145336" cy="6862856"/>
          </a:xfrm>
        </p:grpSpPr>
        <p:sp>
          <p:nvSpPr>
            <p:cNvPr id="9" name="Suorakulmio 8"/>
            <p:cNvSpPr/>
            <p:nvPr userDrawn="1"/>
          </p:nvSpPr>
          <p:spPr>
            <a:xfrm>
              <a:off x="-1" y="0"/>
              <a:ext cx="9144000" cy="1452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 userDrawn="1"/>
          </p:nvSpPr>
          <p:spPr>
            <a:xfrm>
              <a:off x="0" y="6717600"/>
              <a:ext cx="9144000" cy="1452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/>
            <p:cNvSpPr/>
            <p:nvPr userDrawn="1"/>
          </p:nvSpPr>
          <p:spPr>
            <a:xfrm>
              <a:off x="0" y="0"/>
              <a:ext cx="14400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/>
            <p:cNvSpPr/>
            <p:nvPr userDrawn="1"/>
          </p:nvSpPr>
          <p:spPr>
            <a:xfrm>
              <a:off x="9001335" y="0"/>
              <a:ext cx="14400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017" y="5200865"/>
            <a:ext cx="2008392" cy="136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5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Picture Neg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7200" y="1706400"/>
            <a:ext cx="8562000" cy="3516653"/>
          </a:xfrm>
        </p:spPr>
        <p:txBody>
          <a:bodyPr/>
          <a:lstStyle>
            <a:lvl1pPr marL="0" indent="0">
              <a:lnSpc>
                <a:spcPct val="75000"/>
              </a:lnSpc>
              <a:buFontTx/>
              <a:buNone/>
              <a:defRPr sz="1800" cap="all" spc="-40" baseline="0">
                <a:solidFill>
                  <a:srgbClr val="FFFFFF"/>
                </a:solidFill>
                <a:latin typeface="+mj-lt"/>
              </a:defRPr>
            </a:lvl1pPr>
            <a:lvl2pPr marL="457200" indent="0">
              <a:lnSpc>
                <a:spcPct val="75000"/>
              </a:lnSpc>
              <a:buFontTx/>
              <a:buNone/>
              <a:defRPr sz="1800" cap="all" spc="-40" baseline="0">
                <a:solidFill>
                  <a:srgbClr val="FFFFFF"/>
                </a:solidFill>
                <a:latin typeface="+mj-lt"/>
              </a:defRPr>
            </a:lvl2pPr>
            <a:lvl3pPr marL="914400" indent="0">
              <a:lnSpc>
                <a:spcPct val="75000"/>
              </a:lnSpc>
              <a:buFontTx/>
              <a:buNone/>
              <a:defRPr sz="1800" cap="all" spc="-40" baseline="0">
                <a:solidFill>
                  <a:srgbClr val="FFFFFF"/>
                </a:solidFill>
                <a:latin typeface="+mj-lt"/>
              </a:defRPr>
            </a:lvl3pPr>
            <a:lvl4pPr marL="1371600" indent="0">
              <a:lnSpc>
                <a:spcPct val="75000"/>
              </a:lnSpc>
              <a:buFontTx/>
              <a:buNone/>
              <a:defRPr sz="1800" cap="all" spc="-40" baseline="0">
                <a:solidFill>
                  <a:srgbClr val="FFFFFF"/>
                </a:solidFill>
                <a:latin typeface="+mj-lt"/>
              </a:defRPr>
            </a:lvl4pPr>
            <a:lvl5pPr marL="1828800" indent="0">
              <a:lnSpc>
                <a:spcPct val="75000"/>
              </a:lnSpc>
              <a:buFontTx/>
              <a:buNone/>
              <a:defRPr sz="1800" cap="all" spc="-40" baseline="0">
                <a:solidFill>
                  <a:srgbClr val="FFFFFF"/>
                </a:solidFill>
                <a:latin typeface="+mj-lt"/>
              </a:defRPr>
            </a:lvl5pPr>
          </a:lstStyle>
          <a:p>
            <a:pPr lvl="0"/>
            <a:r>
              <a:rPr lang="fi-FI" dirty="0"/>
              <a:t>CLICK TO ADD TEXT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ADD TITLE</a:t>
            </a:r>
            <a:br>
              <a:rPr lang="fi-FI" dirty="0"/>
            </a:br>
            <a:r>
              <a:rPr lang="fi-FI" dirty="0"/>
              <a:t>HERE</a:t>
            </a:r>
          </a:p>
        </p:txBody>
      </p:sp>
      <p:grpSp>
        <p:nvGrpSpPr>
          <p:cNvPr id="2" name="Ryhmä 1"/>
          <p:cNvGrpSpPr/>
          <p:nvPr userDrawn="1"/>
        </p:nvGrpSpPr>
        <p:grpSpPr>
          <a:xfrm>
            <a:off x="-1" y="0"/>
            <a:ext cx="9145336" cy="6862856"/>
            <a:chOff x="-1" y="0"/>
            <a:chExt cx="9145336" cy="6862856"/>
          </a:xfrm>
        </p:grpSpPr>
        <p:sp>
          <p:nvSpPr>
            <p:cNvPr id="9" name="Suorakulmio 8"/>
            <p:cNvSpPr/>
            <p:nvPr userDrawn="1"/>
          </p:nvSpPr>
          <p:spPr>
            <a:xfrm>
              <a:off x="-1" y="0"/>
              <a:ext cx="9144000" cy="1452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 userDrawn="1"/>
          </p:nvSpPr>
          <p:spPr>
            <a:xfrm>
              <a:off x="0" y="6717600"/>
              <a:ext cx="9144000" cy="1452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/>
            <p:cNvSpPr/>
            <p:nvPr userDrawn="1"/>
          </p:nvSpPr>
          <p:spPr>
            <a:xfrm>
              <a:off x="0" y="0"/>
              <a:ext cx="14400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/>
            <p:cNvSpPr/>
            <p:nvPr userDrawn="1"/>
          </p:nvSpPr>
          <p:spPr>
            <a:xfrm>
              <a:off x="9001335" y="0"/>
              <a:ext cx="14400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017" y="5200865"/>
            <a:ext cx="2008392" cy="136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40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199" y="1600201"/>
            <a:ext cx="4378257" cy="36322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8199" y="1600201"/>
            <a:ext cx="4378257" cy="36322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ADD TITLE</a:t>
            </a:r>
            <a:br>
              <a:rPr lang="fi-FI" dirty="0"/>
            </a:br>
            <a:r>
              <a:rPr lang="fi-FI" dirty="0"/>
              <a:t>HERE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ADD TITLE</a:t>
            </a:r>
            <a:br>
              <a:rPr lang="fi-FI" dirty="0"/>
            </a:br>
            <a:r>
              <a:rPr lang="fi-FI" dirty="0"/>
              <a:t>HERE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austakuva.jp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9145588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77199" y="361684"/>
            <a:ext cx="8569257" cy="124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ADD TITLE</a:t>
            </a:r>
            <a:br>
              <a:rPr lang="fi-FI" dirty="0"/>
            </a:br>
            <a:r>
              <a:rPr lang="fi-FI" dirty="0"/>
              <a:t>HERE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77199" y="1600200"/>
            <a:ext cx="8569257" cy="362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17" y="6554464"/>
            <a:ext cx="966558" cy="14387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898989"/>
                </a:solidFill>
              </a:defRPr>
            </a:lvl1pPr>
          </a:lstStyle>
          <a:p>
            <a:fld id="{F73508DC-A5BA-41E2-8FDE-47D9799DEFDB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0775" y="6554464"/>
            <a:ext cx="4352925" cy="143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0088" y="6554464"/>
            <a:ext cx="531800" cy="14387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fld id="{2764C9DE-4D71-4A58-A48A-44AAD841EF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017" y="5200865"/>
            <a:ext cx="2008392" cy="13620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7" r:id="rId2"/>
    <p:sldLayoutId id="2147483660" r:id="rId3"/>
    <p:sldLayoutId id="2147483651" r:id="rId4"/>
    <p:sldLayoutId id="2147483658" r:id="rId5"/>
    <p:sldLayoutId id="2147483659" r:id="rId6"/>
    <p:sldLayoutId id="2147483653" r:id="rId7"/>
    <p:sldLayoutId id="2147483655" r:id="rId8"/>
    <p:sldLayoutId id="2147483656" r:id="rId9"/>
  </p:sldLayoutIdLst>
  <p:txStyles>
    <p:titleStyle>
      <a:lvl1pPr algn="l" defTabSz="457200" rtl="0" eaLnBrk="1" fontAlgn="base" hangingPunct="1">
        <a:lnSpc>
          <a:spcPct val="65000"/>
        </a:lnSpc>
        <a:spcBef>
          <a:spcPct val="0"/>
        </a:spcBef>
        <a:spcAft>
          <a:spcPct val="0"/>
        </a:spcAft>
        <a:defRPr sz="5400" kern="1200" cap="all" spc="-300" baseline="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180975" indent="-180975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355600" indent="-174625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536575" indent="-180975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719138" indent="-182563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900113" indent="-180975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435429"/>
            <a:ext cx="7772400" cy="23815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z="4800" dirty="0"/>
              <a:t>Yhteisopettajuus – uusi mahdollisuus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766457"/>
            <a:ext cx="6400800" cy="1134156"/>
          </a:xfrm>
        </p:spPr>
        <p:txBody>
          <a:bodyPr/>
          <a:lstStyle/>
          <a:p>
            <a:r>
              <a:rPr lang="fi-FI" dirty="0"/>
              <a:t>Peter von </a:t>
            </a:r>
            <a:r>
              <a:rPr lang="fi-FI" dirty="0" err="1"/>
              <a:t>bonsdorff</a:t>
            </a:r>
            <a:endParaRPr lang="fi-FI" dirty="0"/>
          </a:p>
          <a:p>
            <a:r>
              <a:rPr lang="fi-FI" dirty="0"/>
              <a:t>Helsingin yliopiston </a:t>
            </a:r>
            <a:r>
              <a:rPr lang="fi-FI" dirty="0" err="1"/>
              <a:t>viikin</a:t>
            </a:r>
            <a:r>
              <a:rPr lang="fi-FI" dirty="0"/>
              <a:t> normaalikoulu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16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200" y="2286000"/>
            <a:ext cx="8562000" cy="244164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3200" dirty="0" err="1"/>
              <a:t>Uusi</a:t>
            </a:r>
            <a:r>
              <a:rPr lang="en-US" sz="3200" dirty="0"/>
              <a:t> </a:t>
            </a:r>
            <a:r>
              <a:rPr lang="en-US" sz="3200" dirty="0" err="1"/>
              <a:t>opetussuunnitelma</a:t>
            </a:r>
            <a:endParaRPr lang="en-US" sz="3200" dirty="0"/>
          </a:p>
          <a:p>
            <a:pPr marL="180975" lvl="1" indent="0">
              <a:buNone/>
            </a:pPr>
            <a:r>
              <a:rPr lang="en-US" sz="3200">
                <a:sym typeface="Wingdings" panose="05000000000000000000" pitchFamily="2" charset="2"/>
              </a:rPr>
              <a:t></a:t>
            </a:r>
            <a:r>
              <a:rPr lang="en-US" sz="3200"/>
              <a:t>uusi</a:t>
            </a:r>
            <a:r>
              <a:rPr lang="en-US" sz="3200" dirty="0"/>
              <a:t> </a:t>
            </a:r>
            <a:r>
              <a:rPr lang="en-US" sz="3200" dirty="0" err="1"/>
              <a:t>harjoittelu</a:t>
            </a:r>
            <a:r>
              <a:rPr lang="en-US" sz="3200" dirty="0"/>
              <a:t> 10op</a:t>
            </a:r>
          </a:p>
          <a:p>
            <a:pPr>
              <a:buFontTx/>
              <a:buChar char="-"/>
            </a:pPr>
            <a:r>
              <a:rPr lang="en-US" sz="3200" dirty="0" err="1"/>
              <a:t>Samanaikaisuus</a:t>
            </a:r>
            <a:r>
              <a:rPr lang="en-US" sz="3200" dirty="0"/>
              <a:t> LO, AO</a:t>
            </a:r>
          </a:p>
          <a:p>
            <a:pPr>
              <a:buFontTx/>
              <a:buChar char="-"/>
            </a:pPr>
            <a:r>
              <a:rPr lang="en-US" sz="3200" dirty="0" err="1"/>
              <a:t>Mahdollisuus</a:t>
            </a:r>
            <a:r>
              <a:rPr lang="en-US" sz="3200" dirty="0"/>
              <a:t> </a:t>
            </a:r>
            <a:r>
              <a:rPr lang="en-US" sz="3200" dirty="0" err="1"/>
              <a:t>kehittää</a:t>
            </a:r>
            <a:r>
              <a:rPr lang="en-US" sz="3200" dirty="0"/>
              <a:t> </a:t>
            </a:r>
            <a:r>
              <a:rPr lang="en-US" sz="3200" dirty="0" err="1"/>
              <a:t>jotain</a:t>
            </a:r>
            <a:r>
              <a:rPr lang="en-US" sz="3200" dirty="0"/>
              <a:t> </a:t>
            </a:r>
            <a:r>
              <a:rPr lang="en-US" sz="3200" dirty="0" err="1"/>
              <a:t>uutta</a:t>
            </a:r>
            <a:r>
              <a:rPr lang="en-US" sz="3200" dirty="0"/>
              <a:t> ja </a:t>
            </a:r>
            <a:r>
              <a:rPr lang="en-US" sz="3200" dirty="0" err="1"/>
              <a:t>erilaista</a:t>
            </a:r>
            <a:endParaRPr lang="en-US" sz="3200" dirty="0"/>
          </a:p>
          <a:p>
            <a:pPr marL="180975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199" y="722670"/>
            <a:ext cx="8569257" cy="14895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FI" sz="4000" dirty="0"/>
              <a:t>Eo-</a:t>
            </a:r>
            <a:r>
              <a:rPr lang="sv-FI" sz="4000" dirty="0" err="1"/>
              <a:t>pääaineopiskelijoiden</a:t>
            </a:r>
            <a:r>
              <a:rPr lang="sv-FI" sz="4000" dirty="0"/>
              <a:t> </a:t>
            </a:r>
            <a:r>
              <a:rPr lang="sv-FI" sz="4000" dirty="0" err="1"/>
              <a:t>Peruskouluharjoittelu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3959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200" y="1702340"/>
            <a:ext cx="8562000" cy="3520713"/>
          </a:xfrm>
        </p:spPr>
        <p:txBody>
          <a:bodyPr/>
          <a:lstStyle/>
          <a:p>
            <a:pPr lvl="1">
              <a:buFontTx/>
              <a:buChar char="-"/>
            </a:pPr>
            <a:r>
              <a:rPr lang="sv-FI" sz="2800" dirty="0"/>
              <a:t>LO, 4 </a:t>
            </a:r>
            <a:r>
              <a:rPr lang="sv-FI" sz="2800" dirty="0" err="1"/>
              <a:t>harjoittelujaksoa</a:t>
            </a:r>
            <a:r>
              <a:rPr lang="sv-FI" sz="2800" dirty="0"/>
              <a:t> (</a:t>
            </a:r>
            <a:r>
              <a:rPr lang="sv-FI" sz="2800" dirty="0" err="1"/>
              <a:t>harjoittelut</a:t>
            </a:r>
            <a:r>
              <a:rPr lang="sv-FI" sz="2800" dirty="0"/>
              <a:t> I ja II)</a:t>
            </a:r>
          </a:p>
          <a:p>
            <a:pPr lvl="1">
              <a:buFontTx/>
              <a:buChar char="-"/>
            </a:pPr>
            <a:r>
              <a:rPr lang="sv-FI" sz="2800" dirty="0"/>
              <a:t>AO, </a:t>
            </a:r>
            <a:r>
              <a:rPr lang="sv-FI" sz="2800" dirty="0" err="1"/>
              <a:t>perusharjoittelu</a:t>
            </a:r>
            <a:r>
              <a:rPr lang="sv-FI" sz="2800" dirty="0"/>
              <a:t> ja </a:t>
            </a:r>
            <a:r>
              <a:rPr lang="sv-FI" sz="2800" dirty="0" err="1"/>
              <a:t>syventävä</a:t>
            </a:r>
            <a:r>
              <a:rPr lang="sv-FI" sz="2800" dirty="0"/>
              <a:t> </a:t>
            </a:r>
            <a:r>
              <a:rPr lang="sv-FI" sz="2800" dirty="0" err="1"/>
              <a:t>harjoittelu</a:t>
            </a:r>
            <a:endParaRPr lang="sv-FI" sz="2800" dirty="0"/>
          </a:p>
          <a:p>
            <a:pPr lvl="1">
              <a:buFontTx/>
              <a:buChar char="-"/>
            </a:pPr>
            <a:r>
              <a:rPr lang="sv-FI" sz="2800" dirty="0"/>
              <a:t>EO, </a:t>
            </a:r>
            <a:r>
              <a:rPr lang="sv-FI" sz="2800" dirty="0" err="1"/>
              <a:t>peruskouluharjoittelu</a:t>
            </a:r>
            <a:r>
              <a:rPr lang="sv-FI" sz="2800" dirty="0"/>
              <a:t> </a:t>
            </a:r>
            <a:r>
              <a:rPr lang="sv-FI" sz="2800" dirty="0" err="1"/>
              <a:t>kaksi</a:t>
            </a:r>
            <a:r>
              <a:rPr lang="sv-FI" sz="2800" dirty="0"/>
              <a:t> </a:t>
            </a:r>
            <a:r>
              <a:rPr lang="sv-FI" sz="2800" dirty="0" err="1"/>
              <a:t>kertaa</a:t>
            </a:r>
            <a:r>
              <a:rPr lang="sv-FI" sz="2800" dirty="0"/>
              <a:t> </a:t>
            </a:r>
            <a:r>
              <a:rPr lang="sv-FI" sz="2800" dirty="0" err="1"/>
              <a:t>lukuvuodessa</a:t>
            </a:r>
            <a:endParaRPr lang="sv-FI" sz="2800" dirty="0"/>
          </a:p>
          <a:p>
            <a:pPr lvl="1">
              <a:buFontTx/>
              <a:buChar char="-"/>
            </a:pPr>
            <a:endParaRPr lang="sv-FI" sz="2800" dirty="0"/>
          </a:p>
          <a:p>
            <a:pPr marL="180975" lvl="1" indent="0">
              <a:buNone/>
            </a:pPr>
            <a:r>
              <a:rPr lang="sv-FI" sz="2800" dirty="0">
                <a:sym typeface="Wingdings" panose="05000000000000000000" pitchFamily="2" charset="2"/>
              </a:rPr>
              <a:t> AJOITUS !</a:t>
            </a:r>
            <a:endParaRPr lang="sv-FI" sz="2800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199" y="855406"/>
            <a:ext cx="8569257" cy="663678"/>
          </a:xfrm>
        </p:spPr>
        <p:txBody>
          <a:bodyPr/>
          <a:lstStyle/>
          <a:p>
            <a:r>
              <a:rPr lang="sv-FI" sz="4000" dirty="0" err="1"/>
              <a:t>Harjoittelun</a:t>
            </a:r>
            <a:r>
              <a:rPr lang="sv-FI" sz="4000" dirty="0"/>
              <a:t> </a:t>
            </a:r>
            <a:r>
              <a:rPr lang="sv-FI" sz="4000" dirty="0" err="1"/>
              <a:t>ajankohta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6580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200" y="1780162"/>
            <a:ext cx="8562000" cy="2928025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3200" dirty="0" err="1"/>
              <a:t>Toimenkuvan</a:t>
            </a:r>
            <a:r>
              <a:rPr lang="en-US" sz="3200" dirty="0"/>
              <a:t> </a:t>
            </a:r>
            <a:r>
              <a:rPr lang="en-US" sz="3200" dirty="0" err="1"/>
              <a:t>tunteminen</a:t>
            </a:r>
            <a:r>
              <a:rPr lang="en-US" sz="3200" dirty="0"/>
              <a:t> - </a:t>
            </a:r>
            <a:r>
              <a:rPr lang="en-US" sz="3200" dirty="0" err="1"/>
              <a:t>tieto</a:t>
            </a:r>
            <a:endParaRPr lang="en-US" sz="3200" dirty="0"/>
          </a:p>
          <a:p>
            <a:pPr>
              <a:buFontTx/>
              <a:buChar char="-"/>
            </a:pPr>
            <a:r>
              <a:rPr lang="en-US" sz="3200" dirty="0" err="1"/>
              <a:t>Ajankohta</a:t>
            </a:r>
            <a:r>
              <a:rPr lang="en-US" sz="3200" dirty="0"/>
              <a:t> </a:t>
            </a:r>
            <a:r>
              <a:rPr lang="en-US" sz="3200" dirty="0" err="1"/>
              <a:t>haastava</a:t>
            </a:r>
            <a:r>
              <a:rPr lang="en-US" sz="3200" dirty="0"/>
              <a:t> - </a:t>
            </a:r>
            <a:r>
              <a:rPr lang="en-US" sz="3200" dirty="0" err="1"/>
              <a:t>keskittyminen</a:t>
            </a:r>
            <a:r>
              <a:rPr lang="en-US" sz="3200" dirty="0"/>
              <a:t> “</a:t>
            </a:r>
            <a:r>
              <a:rPr lang="en-US" sz="3200" dirty="0" err="1"/>
              <a:t>selviämiseen</a:t>
            </a:r>
            <a:r>
              <a:rPr lang="en-US" sz="3200" dirty="0"/>
              <a:t>”</a:t>
            </a:r>
          </a:p>
          <a:p>
            <a:pPr>
              <a:buFontTx/>
              <a:buChar char="-"/>
            </a:pPr>
            <a:r>
              <a:rPr lang="en-US" sz="3200" dirty="0" err="1"/>
              <a:t>Yhteistyön</a:t>
            </a:r>
            <a:r>
              <a:rPr lang="en-US" sz="3200" dirty="0"/>
              <a:t> </a:t>
            </a:r>
            <a:r>
              <a:rPr lang="en-US" sz="3200" dirty="0" err="1"/>
              <a:t>erilaiset</a:t>
            </a:r>
            <a:r>
              <a:rPr lang="en-US" sz="3200" dirty="0"/>
              <a:t> </a:t>
            </a:r>
            <a:r>
              <a:rPr lang="en-US" sz="3200" dirty="0" err="1"/>
              <a:t>tavat</a:t>
            </a:r>
            <a:r>
              <a:rPr lang="en-US" sz="3200" dirty="0"/>
              <a:t> ja </a:t>
            </a:r>
            <a:r>
              <a:rPr lang="en-US" sz="3200" dirty="0" err="1"/>
              <a:t>muodot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199" y="722670"/>
            <a:ext cx="8569257" cy="88855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FI" sz="4000" dirty="0"/>
              <a:t>Lo, </a:t>
            </a:r>
            <a:r>
              <a:rPr lang="sv-FI" sz="4000" dirty="0" err="1"/>
              <a:t>ao</a:t>
            </a:r>
            <a:r>
              <a:rPr lang="sv-FI" sz="4000" dirty="0"/>
              <a:t>, eo - </a:t>
            </a:r>
            <a:r>
              <a:rPr lang="sv-FI" sz="4000" dirty="0" err="1"/>
              <a:t>harjoittelupalaute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459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4456" y="1611227"/>
            <a:ext cx="8562000" cy="3611826"/>
          </a:xfrm>
        </p:spPr>
        <p:txBody>
          <a:bodyPr/>
          <a:lstStyle/>
          <a:p>
            <a:pPr>
              <a:buFontTx/>
              <a:buChar char="-"/>
            </a:pPr>
            <a:r>
              <a:rPr lang="sv-FI" sz="2800" dirty="0"/>
              <a:t>2 </a:t>
            </a:r>
            <a:r>
              <a:rPr lang="sv-FI" sz="2800" dirty="0" err="1"/>
              <a:t>tunti</a:t>
            </a:r>
            <a:r>
              <a:rPr lang="sv-FI" sz="2800" dirty="0"/>
              <a:t> AO, 2 </a:t>
            </a:r>
            <a:r>
              <a:rPr lang="sv-FI" sz="2800" dirty="0" err="1"/>
              <a:t>tuntia</a:t>
            </a:r>
            <a:r>
              <a:rPr lang="sv-FI" sz="2800" dirty="0"/>
              <a:t> LO</a:t>
            </a:r>
          </a:p>
          <a:p>
            <a:pPr>
              <a:buFontTx/>
              <a:buChar char="-"/>
            </a:pPr>
            <a:r>
              <a:rPr lang="sv-FI" sz="2800" dirty="0" err="1"/>
              <a:t>Suunnittelu</a:t>
            </a:r>
            <a:r>
              <a:rPr lang="sv-FI" sz="2800" dirty="0"/>
              <a:t> </a:t>
            </a:r>
            <a:r>
              <a:rPr lang="sv-FI" sz="2800" dirty="0" err="1"/>
              <a:t>yhdessä</a:t>
            </a:r>
            <a:r>
              <a:rPr lang="sv-FI" sz="2800" dirty="0"/>
              <a:t> – </a:t>
            </a:r>
            <a:r>
              <a:rPr lang="sv-FI" sz="2800" dirty="0" err="1"/>
              <a:t>vuorovaikutus</a:t>
            </a:r>
            <a:endParaRPr lang="sv-FI" sz="2800" dirty="0"/>
          </a:p>
          <a:p>
            <a:pPr>
              <a:buFontTx/>
              <a:buChar char="-"/>
            </a:pPr>
            <a:r>
              <a:rPr lang="sv-FI" sz="2800" dirty="0" err="1"/>
              <a:t>Ohjaus</a:t>
            </a:r>
            <a:r>
              <a:rPr lang="sv-FI" sz="2800" dirty="0"/>
              <a:t>?</a:t>
            </a:r>
          </a:p>
          <a:p>
            <a:pPr>
              <a:buFontTx/>
              <a:buChar char="-"/>
            </a:pPr>
            <a:r>
              <a:rPr lang="sv-FI" sz="2800" dirty="0" err="1"/>
              <a:t>Mahdollisuus</a:t>
            </a:r>
            <a:r>
              <a:rPr lang="sv-FI" sz="2800" dirty="0"/>
              <a:t> </a:t>
            </a:r>
            <a:r>
              <a:rPr lang="sv-FI" sz="2800" dirty="0" err="1"/>
              <a:t>joillekin</a:t>
            </a:r>
            <a:r>
              <a:rPr lang="sv-FI" sz="2800" dirty="0"/>
              <a:t> AO,LO </a:t>
            </a:r>
            <a:r>
              <a:rPr lang="sv-FI" sz="2800" dirty="0" err="1"/>
              <a:t>harjoittelijoille</a:t>
            </a:r>
            <a:endParaRPr lang="sv-FI" sz="2800" dirty="0"/>
          </a:p>
          <a:p>
            <a:pPr>
              <a:buFontTx/>
              <a:buChar char="-"/>
            </a:pPr>
            <a:r>
              <a:rPr lang="sv-FI" sz="2800" dirty="0" err="1"/>
              <a:t>Aikatauluhaaste</a:t>
            </a:r>
            <a:r>
              <a:rPr lang="sv-FI" sz="2800" dirty="0"/>
              <a:t> (EO </a:t>
            </a:r>
            <a:r>
              <a:rPr lang="sv-FI" sz="2800" dirty="0" err="1"/>
              <a:t>sivuopinnot</a:t>
            </a:r>
            <a:r>
              <a:rPr lang="sv-FI" sz="2800" dirty="0"/>
              <a:t>)</a:t>
            </a:r>
          </a:p>
          <a:p>
            <a:pPr>
              <a:buFontTx/>
              <a:buChar char="-"/>
            </a:pPr>
            <a:r>
              <a:rPr lang="sv-FI" sz="2800" dirty="0" err="1"/>
              <a:t>Syksyllä</a:t>
            </a:r>
            <a:r>
              <a:rPr lang="sv-FI" sz="2800" dirty="0"/>
              <a:t> 2017 8 EO-</a:t>
            </a:r>
            <a:r>
              <a:rPr lang="sv-FI" sz="2800" dirty="0" err="1"/>
              <a:t>harjoittelijaa</a:t>
            </a:r>
            <a:endParaRPr lang="sv-FI" sz="2800" dirty="0"/>
          </a:p>
          <a:p>
            <a:pPr>
              <a:buFontTx/>
              <a:buChar char="-"/>
            </a:pPr>
            <a:endParaRPr lang="sv-FI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199" y="781664"/>
            <a:ext cx="8569257" cy="560439"/>
          </a:xfrm>
        </p:spPr>
        <p:txBody>
          <a:bodyPr/>
          <a:lstStyle/>
          <a:p>
            <a:r>
              <a:rPr lang="sv-FI" sz="4000" dirty="0" err="1"/>
              <a:t>yhteisopettajajuus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3241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200" y="2043113"/>
            <a:ext cx="8562000" cy="3179940"/>
          </a:xfrm>
        </p:spPr>
        <p:txBody>
          <a:bodyPr/>
          <a:lstStyle/>
          <a:p>
            <a:pPr>
              <a:buFontTx/>
              <a:buChar char="-"/>
            </a:pPr>
            <a:r>
              <a:rPr lang="sv-FI" sz="2800" dirty="0" err="1"/>
              <a:t>Uusi</a:t>
            </a:r>
            <a:r>
              <a:rPr lang="sv-FI" sz="2800" dirty="0"/>
              <a:t> </a:t>
            </a:r>
            <a:r>
              <a:rPr lang="sv-FI" sz="2800" dirty="0" err="1"/>
              <a:t>elementti</a:t>
            </a:r>
            <a:r>
              <a:rPr lang="sv-FI" sz="2800" dirty="0"/>
              <a:t> </a:t>
            </a:r>
            <a:r>
              <a:rPr lang="sv-FI" sz="2800" dirty="0" err="1"/>
              <a:t>opetusharjoitteluun</a:t>
            </a:r>
            <a:r>
              <a:rPr lang="sv-FI" sz="2800" dirty="0"/>
              <a:t> – </a:t>
            </a:r>
            <a:r>
              <a:rPr lang="sv-FI" sz="2800" dirty="0" err="1"/>
              <a:t>ei</a:t>
            </a:r>
            <a:r>
              <a:rPr lang="sv-FI" sz="2800" dirty="0"/>
              <a:t> </a:t>
            </a:r>
            <a:r>
              <a:rPr lang="sv-FI" sz="2800" dirty="0" err="1"/>
              <a:t>mitään</a:t>
            </a:r>
            <a:r>
              <a:rPr lang="sv-FI" sz="2800" dirty="0"/>
              <a:t> </a:t>
            </a:r>
            <a:r>
              <a:rPr lang="sv-FI" sz="2800" dirty="0" err="1"/>
              <a:t>pois</a:t>
            </a:r>
            <a:r>
              <a:rPr lang="sv-FI" sz="2800" dirty="0"/>
              <a:t>, </a:t>
            </a:r>
            <a:r>
              <a:rPr lang="sv-FI" sz="2800" dirty="0" err="1"/>
              <a:t>vaan</a:t>
            </a:r>
            <a:r>
              <a:rPr lang="sv-FI" sz="2800" dirty="0"/>
              <a:t> </a:t>
            </a:r>
            <a:r>
              <a:rPr lang="sv-FI" sz="2800" dirty="0" err="1"/>
              <a:t>jotain</a:t>
            </a:r>
            <a:r>
              <a:rPr lang="sv-FI" sz="2800" dirty="0"/>
              <a:t> </a:t>
            </a:r>
            <a:r>
              <a:rPr lang="sv-FI" sz="2800" dirty="0" err="1"/>
              <a:t>lisää</a:t>
            </a:r>
            <a:endParaRPr lang="sv-FI" sz="2800" dirty="0"/>
          </a:p>
          <a:p>
            <a:pPr>
              <a:buFontTx/>
              <a:buChar char="-"/>
            </a:pPr>
            <a:r>
              <a:rPr lang="sv-FI" sz="2800" dirty="0" err="1"/>
              <a:t>Valmiuksien</a:t>
            </a:r>
            <a:r>
              <a:rPr lang="sv-FI" sz="2800" dirty="0"/>
              <a:t> </a:t>
            </a:r>
            <a:r>
              <a:rPr lang="sv-FI" sz="2800" dirty="0" err="1"/>
              <a:t>kehittäminen</a:t>
            </a:r>
            <a:r>
              <a:rPr lang="sv-FI" sz="2800" dirty="0"/>
              <a:t> </a:t>
            </a:r>
            <a:r>
              <a:rPr lang="sv-FI" sz="2800" dirty="0" err="1"/>
              <a:t>työelämää</a:t>
            </a:r>
            <a:r>
              <a:rPr lang="sv-FI" sz="2800" dirty="0"/>
              <a:t> </a:t>
            </a:r>
            <a:r>
              <a:rPr lang="sv-FI" sz="2800" dirty="0" err="1"/>
              <a:t>varten</a:t>
            </a:r>
            <a:endParaRPr lang="sv-FI" sz="2800" dirty="0"/>
          </a:p>
          <a:p>
            <a:pPr>
              <a:buFontTx/>
              <a:buChar char="-"/>
            </a:pPr>
            <a:r>
              <a:rPr lang="sv-FI" sz="2800" dirty="0" err="1"/>
              <a:t>Ohjauksen</a:t>
            </a:r>
            <a:r>
              <a:rPr lang="sv-FI" sz="2800" dirty="0"/>
              <a:t> </a:t>
            </a:r>
            <a:r>
              <a:rPr lang="sv-FI" sz="2800" dirty="0" err="1"/>
              <a:t>haaste</a:t>
            </a:r>
            <a:r>
              <a:rPr lang="sv-FI" sz="2800" dirty="0"/>
              <a:t>: </a:t>
            </a:r>
            <a:r>
              <a:rPr lang="sv-FI" sz="2800" dirty="0" err="1"/>
              <a:t>sisältö</a:t>
            </a:r>
            <a:r>
              <a:rPr lang="sv-FI" sz="2800" dirty="0"/>
              <a:t> – </a:t>
            </a:r>
            <a:r>
              <a:rPr lang="sv-FI" sz="2800" dirty="0" err="1"/>
              <a:t>toiminta</a:t>
            </a:r>
            <a:endParaRPr lang="sv-FI" sz="2800" dirty="0"/>
          </a:p>
          <a:p>
            <a:pPr marL="0" indent="0">
              <a:buNone/>
            </a:pPr>
            <a:r>
              <a:rPr lang="sv-FI" sz="2800" dirty="0">
                <a:sym typeface="Wingdings" panose="05000000000000000000" pitchFamily="2" charset="2"/>
              </a:rPr>
              <a:t> </a:t>
            </a:r>
            <a:r>
              <a:rPr lang="sv-FI" sz="2800" dirty="0" err="1">
                <a:sym typeface="Wingdings" panose="05000000000000000000" pitchFamily="2" charset="2"/>
              </a:rPr>
              <a:t>Videointi</a:t>
            </a:r>
            <a:r>
              <a:rPr lang="sv-FI" sz="2800" dirty="0">
                <a:sym typeface="Wingdings" panose="05000000000000000000" pitchFamily="2" charset="2"/>
              </a:rPr>
              <a:t>, </a:t>
            </a:r>
            <a:r>
              <a:rPr lang="sv-FI" sz="2800" dirty="0" err="1">
                <a:sym typeface="Wingdings" panose="05000000000000000000" pitchFamily="2" charset="2"/>
              </a:rPr>
              <a:t>harjoittelun</a:t>
            </a:r>
            <a:r>
              <a:rPr lang="sv-FI" sz="2800" dirty="0">
                <a:sym typeface="Wingdings" panose="05000000000000000000" pitchFamily="2" charset="2"/>
              </a:rPr>
              <a:t> </a:t>
            </a:r>
            <a:r>
              <a:rPr lang="sv-FI" sz="2800" dirty="0" err="1">
                <a:sym typeface="Wingdings" panose="05000000000000000000" pitchFamily="2" charset="2"/>
              </a:rPr>
              <a:t>ohjaus</a:t>
            </a:r>
            <a:endParaRPr lang="sv-FI" sz="2800" dirty="0"/>
          </a:p>
          <a:p>
            <a:pPr marL="0" indent="0">
              <a:buNone/>
            </a:pPr>
            <a:endParaRPr lang="sv-FI" sz="2800" dirty="0"/>
          </a:p>
          <a:p>
            <a:pPr>
              <a:buFontTx/>
              <a:buChar char="-"/>
            </a:pPr>
            <a:endParaRPr lang="sv-FI" sz="2800" dirty="0"/>
          </a:p>
          <a:p>
            <a:pPr>
              <a:buFontTx/>
              <a:buChar char="-"/>
            </a:pPr>
            <a:endParaRPr lang="sv-FI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199" y="361683"/>
            <a:ext cx="8569257" cy="14228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FI" sz="4000" dirty="0" err="1"/>
              <a:t>Yhteisopettajuus</a:t>
            </a:r>
            <a:r>
              <a:rPr lang="sv-FI" sz="4000" dirty="0"/>
              <a:t> – </a:t>
            </a:r>
            <a:r>
              <a:rPr lang="sv-FI" sz="4000" dirty="0" err="1"/>
              <a:t>ulottuvuudet</a:t>
            </a:r>
            <a:br>
              <a:rPr lang="sv-FI" sz="4000" dirty="0"/>
            </a:br>
            <a:r>
              <a:rPr lang="sv-FI" sz="4000" dirty="0"/>
              <a:t>A. </a:t>
            </a:r>
            <a:r>
              <a:rPr lang="sv-FI" sz="4000" dirty="0" err="1"/>
              <a:t>Opetusharjoittelu</a:t>
            </a:r>
            <a:br>
              <a:rPr lang="sv-FI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251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200" y="2153264"/>
            <a:ext cx="8562000" cy="306978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800" dirty="0" err="1"/>
              <a:t>Mitä</a:t>
            </a:r>
            <a:r>
              <a:rPr lang="en-US" sz="2800" dirty="0"/>
              <a:t> </a:t>
            </a:r>
            <a:r>
              <a:rPr lang="en-US" sz="2800" dirty="0" err="1"/>
              <a:t>luokassa</a:t>
            </a:r>
            <a:r>
              <a:rPr lang="en-US" sz="2800" dirty="0"/>
              <a:t> </a:t>
            </a:r>
            <a:r>
              <a:rPr lang="en-US" sz="2800" dirty="0" err="1"/>
              <a:t>tapahtuu</a:t>
            </a:r>
            <a:r>
              <a:rPr lang="en-US" sz="2800" dirty="0"/>
              <a:t>?</a:t>
            </a:r>
          </a:p>
          <a:p>
            <a:pPr>
              <a:buFontTx/>
              <a:buChar char="-"/>
            </a:pPr>
            <a:r>
              <a:rPr lang="en-US" sz="2800" dirty="0" err="1"/>
              <a:t>Miten</a:t>
            </a:r>
            <a:r>
              <a:rPr lang="en-US" sz="2800" dirty="0"/>
              <a:t> </a:t>
            </a:r>
            <a:r>
              <a:rPr lang="en-US" sz="2800" dirty="0" err="1"/>
              <a:t>oppilaan</a:t>
            </a:r>
            <a:r>
              <a:rPr lang="en-US" sz="2800" dirty="0"/>
              <a:t> </a:t>
            </a:r>
            <a:r>
              <a:rPr lang="en-US" sz="2800" dirty="0" err="1"/>
              <a:t>tuki</a:t>
            </a:r>
            <a:r>
              <a:rPr lang="en-US" sz="2800" dirty="0"/>
              <a:t> </a:t>
            </a:r>
            <a:r>
              <a:rPr lang="en-US" sz="2800" dirty="0" err="1"/>
              <a:t>toteutuu</a:t>
            </a:r>
            <a:r>
              <a:rPr lang="en-US" sz="2800" dirty="0"/>
              <a:t>?</a:t>
            </a:r>
          </a:p>
          <a:p>
            <a:pPr>
              <a:buFontTx/>
              <a:buChar char="-"/>
            </a:pPr>
            <a:r>
              <a:rPr lang="en-US" sz="2800" dirty="0" err="1"/>
              <a:t>Opettajien</a:t>
            </a:r>
            <a:r>
              <a:rPr lang="en-US" sz="2800" dirty="0"/>
              <a:t> </a:t>
            </a:r>
            <a:r>
              <a:rPr lang="en-US" sz="2800" dirty="0" err="1"/>
              <a:t>roolit</a:t>
            </a:r>
            <a:r>
              <a:rPr lang="en-US" sz="2800" dirty="0"/>
              <a:t> – </a:t>
            </a:r>
            <a:r>
              <a:rPr lang="en-US" sz="2800" dirty="0" err="1"/>
              <a:t>yhteistyö</a:t>
            </a:r>
            <a:r>
              <a:rPr lang="en-US" sz="2800" dirty="0"/>
              <a:t>?</a:t>
            </a:r>
          </a:p>
          <a:p>
            <a:pPr>
              <a:buFontTx/>
              <a:buChar char="-"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Videointi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Tuetaan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yhdessä</a:t>
            </a:r>
            <a:r>
              <a:rPr lang="en-US" sz="2800" dirty="0">
                <a:sym typeface="Wingdings" panose="05000000000000000000" pitchFamily="2" charset="2"/>
              </a:rPr>
              <a:t> -</a:t>
            </a:r>
            <a:r>
              <a:rPr lang="en-US" sz="2800" dirty="0" err="1">
                <a:sym typeface="Wingdings" panose="05000000000000000000" pitchFamily="2" charset="2"/>
              </a:rPr>
              <a:t>hanke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199" y="412955"/>
            <a:ext cx="8569257" cy="13715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FI" sz="4000" dirty="0" err="1"/>
              <a:t>Yhteisopettajuus</a:t>
            </a:r>
            <a:r>
              <a:rPr lang="sv-FI" sz="4000" dirty="0"/>
              <a:t> – </a:t>
            </a:r>
            <a:r>
              <a:rPr lang="sv-FI" sz="4000" dirty="0" err="1"/>
              <a:t>ulottuvuudet</a:t>
            </a:r>
            <a:br>
              <a:rPr lang="sv-FI" sz="4000" dirty="0"/>
            </a:br>
            <a:r>
              <a:rPr lang="sv-FI" sz="4000" dirty="0"/>
              <a:t>B. </a:t>
            </a:r>
            <a:r>
              <a:rPr lang="sv-FI" sz="4000" dirty="0" err="1"/>
              <a:t>Oppilaan</a:t>
            </a:r>
            <a:r>
              <a:rPr lang="sv-FI" sz="4000" dirty="0"/>
              <a:t> </a:t>
            </a:r>
            <a:r>
              <a:rPr lang="sv-FI" sz="4000" dirty="0" err="1"/>
              <a:t>tukeminen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071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D4110C9-7ECA-4419-8F07-0D4199603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Peruskouluharjoittelu, 13 harjoittelijaa</a:t>
            </a:r>
          </a:p>
          <a:p>
            <a:r>
              <a:rPr lang="fi-FI" sz="2400" dirty="0"/>
              <a:t>Yhteisopettajuustuntien suunnittelu syksyn palautteen pohjalta</a:t>
            </a:r>
          </a:p>
          <a:p>
            <a:r>
              <a:rPr lang="fi-FI" sz="2400" dirty="0"/>
              <a:t>Estävät rakenteet – innovaatiot (myös S2)</a:t>
            </a:r>
          </a:p>
          <a:p>
            <a:r>
              <a:rPr lang="fi-FI" sz="2400" dirty="0"/>
              <a:t>Innokkaita tutkijoita (graduntekijöitä) kaivataan – </a:t>
            </a:r>
            <a:r>
              <a:rPr lang="fi-FI" sz="2400"/>
              <a:t>tutkimusryhmän perustaminen?</a:t>
            </a:r>
            <a:endParaRPr lang="fi-FI" sz="2400" dirty="0"/>
          </a:p>
          <a:p>
            <a:r>
              <a:rPr lang="fi-FI" sz="2400" dirty="0"/>
              <a:t>Tutkimus alkuun, mm. yhteisopettajuustuntien videointi</a:t>
            </a:r>
          </a:p>
          <a:p>
            <a:r>
              <a:rPr lang="fi-FI" sz="2400" dirty="0"/>
              <a:t>Tuetaan yhdessä –hanke, Marjatta Takala: Oulun yliopisto</a:t>
            </a:r>
          </a:p>
          <a:p>
            <a:endParaRPr lang="fi-FI" sz="2400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A2A7A1C7-625B-4D7E-BD95-24131ACE4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99" y="680936"/>
            <a:ext cx="8569257" cy="700392"/>
          </a:xfrm>
        </p:spPr>
        <p:txBody>
          <a:bodyPr/>
          <a:lstStyle/>
          <a:p>
            <a:r>
              <a:rPr lang="fi-FI" sz="4400" dirty="0"/>
              <a:t>Kevät 2018</a:t>
            </a:r>
          </a:p>
        </p:txBody>
      </p:sp>
    </p:spTree>
    <p:extLst>
      <p:ext uri="{BB962C8B-B14F-4D97-AF65-F5344CB8AC3E}">
        <p14:creationId xmlns:p14="http://schemas.microsoft.com/office/powerpoint/2010/main" val="3987730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Y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HY Gotham">
      <a:majorFont>
        <a:latin typeface="Gotham Narrow Bold"/>
        <a:ea typeface=""/>
        <a:cs typeface=""/>
      </a:majorFont>
      <a:minorFont>
        <a:latin typeface="Gotham Narrow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HY__DB22_gotham_EN_V____RGB</Template>
  <TotalTime>0</TotalTime>
  <Words>207</Words>
  <Application>Microsoft Office PowerPoint</Application>
  <PresentationFormat>Näytössä katseltava diaesitys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Gotham Narrow Bold</vt:lpstr>
      <vt:lpstr>Gotham Narrow Book</vt:lpstr>
      <vt:lpstr>Wingdings</vt:lpstr>
      <vt:lpstr>Office Theme</vt:lpstr>
      <vt:lpstr>Yhteisopettajuus – uusi mahdollisuus</vt:lpstr>
      <vt:lpstr>Eo-pääaineopiskelijoiden Peruskouluharjoittelu</vt:lpstr>
      <vt:lpstr>Harjoittelun ajankohta</vt:lpstr>
      <vt:lpstr>Lo, ao, eo - harjoittelupalaute</vt:lpstr>
      <vt:lpstr>yhteisopettajajuus</vt:lpstr>
      <vt:lpstr>Yhteisopettajuus – ulottuvuudet A. Opetusharjoittelu </vt:lpstr>
      <vt:lpstr>Yhteisopettajuus – ulottuvuudet B. Oppilaan tukeminen</vt:lpstr>
      <vt:lpstr>Kevät 2018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2016-05-09T11:04:41Z</dcterms:created>
  <dcterms:modified xsi:type="dcterms:W3CDTF">2018-01-16T08:19:20Z</dcterms:modified>
</cp:coreProperties>
</file>