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62"/>
  </p:notesMasterIdLst>
  <p:handoutMasterIdLst>
    <p:handoutMasterId r:id="rId63"/>
  </p:handoutMasterIdLst>
  <p:sldIdLst>
    <p:sldId id="446" r:id="rId2"/>
    <p:sldId id="1586" r:id="rId3"/>
    <p:sldId id="1591" r:id="rId4"/>
    <p:sldId id="1602" r:id="rId5"/>
    <p:sldId id="1604" r:id="rId6"/>
    <p:sldId id="1605" r:id="rId7"/>
    <p:sldId id="1528" r:id="rId8"/>
    <p:sldId id="1616" r:id="rId9"/>
    <p:sldId id="1585" r:id="rId10"/>
    <p:sldId id="1587" r:id="rId11"/>
    <p:sldId id="1588" r:id="rId12"/>
    <p:sldId id="1598" r:id="rId13"/>
    <p:sldId id="1599" r:id="rId14"/>
    <p:sldId id="1536" r:id="rId15"/>
    <p:sldId id="1537" r:id="rId16"/>
    <p:sldId id="1538" r:id="rId17"/>
    <p:sldId id="1539" r:id="rId18"/>
    <p:sldId id="1540" r:id="rId19"/>
    <p:sldId id="1541" r:id="rId20"/>
    <p:sldId id="1544" r:id="rId21"/>
    <p:sldId id="1542" r:id="rId22"/>
    <p:sldId id="1543" r:id="rId23"/>
    <p:sldId id="1545" r:id="rId24"/>
    <p:sldId id="1546" r:id="rId25"/>
    <p:sldId id="1547" r:id="rId26"/>
    <p:sldId id="1548" r:id="rId27"/>
    <p:sldId id="1603" r:id="rId28"/>
    <p:sldId id="1550" r:id="rId29"/>
    <p:sldId id="1551" r:id="rId30"/>
    <p:sldId id="1552" r:id="rId31"/>
    <p:sldId id="1553" r:id="rId32"/>
    <p:sldId id="1554" r:id="rId33"/>
    <p:sldId id="1593" r:id="rId34"/>
    <p:sldId id="1555" r:id="rId35"/>
    <p:sldId id="1558" r:id="rId36"/>
    <p:sldId id="1556" r:id="rId37"/>
    <p:sldId id="1594" r:id="rId38"/>
    <p:sldId id="1589" r:id="rId39"/>
    <p:sldId id="1559" r:id="rId40"/>
    <p:sldId id="1606" r:id="rId41"/>
    <p:sldId id="1607" r:id="rId42"/>
    <p:sldId id="1560" r:id="rId43"/>
    <p:sldId id="1612" r:id="rId44"/>
    <p:sldId id="1613" r:id="rId45"/>
    <p:sldId id="1614" r:id="rId46"/>
    <p:sldId id="1615" r:id="rId47"/>
    <p:sldId id="1521" r:id="rId48"/>
    <p:sldId id="1522" r:id="rId49"/>
    <p:sldId id="1572" r:id="rId50"/>
    <p:sldId id="1573" r:id="rId51"/>
    <p:sldId id="1523" r:id="rId52"/>
    <p:sldId id="1608" r:id="rId53"/>
    <p:sldId id="1609" r:id="rId54"/>
    <p:sldId id="1610" r:id="rId55"/>
    <p:sldId id="1611" r:id="rId56"/>
    <p:sldId id="1515" r:id="rId57"/>
    <p:sldId id="1592" r:id="rId58"/>
    <p:sldId id="1595" r:id="rId59"/>
    <p:sldId id="1600" r:id="rId60"/>
    <p:sldId id="1601" r:id="rId61"/>
  </p:sldIdLst>
  <p:sldSz cx="9144000" cy="6858000" type="screen4x3"/>
  <p:notesSz cx="6669088" cy="987266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12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7B7"/>
    <a:srgbClr val="FEE0B0"/>
    <a:srgbClr val="FF9966"/>
    <a:srgbClr val="FEEEAC"/>
    <a:srgbClr val="D1D0CF"/>
    <a:srgbClr val="1E1C77"/>
    <a:srgbClr val="FFFF00"/>
    <a:srgbClr val="D8EDF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9" autoAdjust="0"/>
    <p:restoredTop sz="87040" autoAdjust="0"/>
  </p:normalViewPr>
  <p:slideViewPr>
    <p:cSldViewPr>
      <p:cViewPr>
        <p:scale>
          <a:sx n="90" d="100"/>
          <a:sy n="90" d="100"/>
        </p:scale>
        <p:origin x="1842" y="312"/>
      </p:cViewPr>
      <p:guideLst>
        <p:guide orient="horz" pos="981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>
        <p:scale>
          <a:sx n="100" d="100"/>
          <a:sy n="100" d="100"/>
        </p:scale>
        <p:origin x="3390" y="-138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DU\Applic\TALIS\Teacher%20Summit\2016\Presentation\ISTP%20figures_chapter%201_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DU\Applic\TALIS\Teacher%20Summit\2016\Presentation\ISTP%20figures_chapter%201_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fileservices.ad.jyu.fi\homes\taajamo\TALIS%202013%20MS\TALISKuviot_mt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ices.ad.jyu.fi\homes\taajamo\TALIS%202013%20MS\TALISKuviot_mt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30944026266952E-2"/>
          <c:y val="2.8859583225192453E-2"/>
          <c:w val="0.94971731467557008"/>
          <c:h val="0.630580176152755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Knowledge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C7A-4044-A362-37267D5D416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7A-4044-A362-37267D5D4161}"/>
              </c:ext>
            </c:extLst>
          </c:dPt>
          <c:cat>
            <c:strRef>
              <c:f>Sheet1!$A$2:$A$23</c:f>
              <c:strCache>
                <c:ptCount val="22"/>
                <c:pt idx="0">
                  <c:v>Spain</c:v>
                </c:pt>
                <c:pt idx="1">
                  <c:v>Japan</c:v>
                </c:pt>
                <c:pt idx="2">
                  <c:v>France</c:v>
                </c:pt>
                <c:pt idx="3">
                  <c:v>Brazil</c:v>
                </c:pt>
                <c:pt idx="4">
                  <c:v>Finland</c:v>
                </c:pt>
                <c:pt idx="5">
                  <c:v>Flanders</c:v>
                </c:pt>
                <c:pt idx="6">
                  <c:v>Norway</c:v>
                </c:pt>
                <c:pt idx="7">
                  <c:v>Alberta (Canada)</c:v>
                </c:pt>
                <c:pt idx="8">
                  <c:v>Australia</c:v>
                </c:pt>
                <c:pt idx="9">
                  <c:v>Denmark</c:v>
                </c:pt>
                <c:pt idx="10">
                  <c:v>Israel</c:v>
                </c:pt>
                <c:pt idx="11">
                  <c:v>Korea</c:v>
                </c:pt>
                <c:pt idx="12">
                  <c:v>United States</c:v>
                </c:pt>
                <c:pt idx="13">
                  <c:v>Czech Republic</c:v>
                </c:pt>
                <c:pt idx="14">
                  <c:v>Shanghai (China)</c:v>
                </c:pt>
                <c:pt idx="15">
                  <c:v>Latvia</c:v>
                </c:pt>
                <c:pt idx="16">
                  <c:v>Netherlands</c:v>
                </c:pt>
                <c:pt idx="17">
                  <c:v>Poland</c:v>
                </c:pt>
                <c:pt idx="18">
                  <c:v>England</c:v>
                </c:pt>
                <c:pt idx="19">
                  <c:v>New Zealand</c:v>
                </c:pt>
                <c:pt idx="20">
                  <c:v>Singapore</c:v>
                </c:pt>
                <c:pt idx="21">
                  <c:v>Estonia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2.2000000000000002</c:v>
                </c:pt>
                <c:pt idx="1">
                  <c:v>2.4</c:v>
                </c:pt>
                <c:pt idx="2">
                  <c:v>2.7</c:v>
                </c:pt>
                <c:pt idx="3">
                  <c:v>2.4</c:v>
                </c:pt>
                <c:pt idx="4">
                  <c:v>2.5</c:v>
                </c:pt>
                <c:pt idx="5">
                  <c:v>2.7</c:v>
                </c:pt>
                <c:pt idx="6">
                  <c:v>2.4</c:v>
                </c:pt>
                <c:pt idx="7">
                  <c:v>2.6</c:v>
                </c:pt>
                <c:pt idx="8">
                  <c:v>2.8</c:v>
                </c:pt>
                <c:pt idx="9">
                  <c:v>2.5</c:v>
                </c:pt>
                <c:pt idx="10">
                  <c:v>2.6</c:v>
                </c:pt>
                <c:pt idx="11">
                  <c:v>2.6</c:v>
                </c:pt>
                <c:pt idx="12" formatCode="0.0">
                  <c:v>3</c:v>
                </c:pt>
                <c:pt idx="13">
                  <c:v>2.2999999999999998</c:v>
                </c:pt>
                <c:pt idx="14">
                  <c:v>3.3</c:v>
                </c:pt>
                <c:pt idx="15">
                  <c:v>2.9</c:v>
                </c:pt>
                <c:pt idx="16">
                  <c:v>3.1</c:v>
                </c:pt>
                <c:pt idx="17">
                  <c:v>3</c:v>
                </c:pt>
                <c:pt idx="18">
                  <c:v>2.9</c:v>
                </c:pt>
                <c:pt idx="19">
                  <c:v>3</c:v>
                </c:pt>
                <c:pt idx="20">
                  <c:v>3.2</c:v>
                </c:pt>
                <c:pt idx="2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A-4044-A362-37267D5D41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Autonomy</c:v>
                </c:pt>
              </c:strCache>
            </c:strRef>
          </c:tx>
          <c:spPr>
            <a:solidFill>
              <a:srgbClr val="FEEEAC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FDBF5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C7A-4044-A362-37267D5D416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7A-4044-A362-37267D5D4161}"/>
              </c:ext>
            </c:extLst>
          </c:dPt>
          <c:cat>
            <c:strRef>
              <c:f>Sheet1!$A$2:$A$23</c:f>
              <c:strCache>
                <c:ptCount val="22"/>
                <c:pt idx="0">
                  <c:v>Spain</c:v>
                </c:pt>
                <c:pt idx="1">
                  <c:v>Japan</c:v>
                </c:pt>
                <c:pt idx="2">
                  <c:v>France</c:v>
                </c:pt>
                <c:pt idx="3">
                  <c:v>Brazil</c:v>
                </c:pt>
                <c:pt idx="4">
                  <c:v>Finland</c:v>
                </c:pt>
                <c:pt idx="5">
                  <c:v>Flanders</c:v>
                </c:pt>
                <c:pt idx="6">
                  <c:v>Norway</c:v>
                </c:pt>
                <c:pt idx="7">
                  <c:v>Alberta (Canada)</c:v>
                </c:pt>
                <c:pt idx="8">
                  <c:v>Australia</c:v>
                </c:pt>
                <c:pt idx="9">
                  <c:v>Denmark</c:v>
                </c:pt>
                <c:pt idx="10">
                  <c:v>Israel</c:v>
                </c:pt>
                <c:pt idx="11">
                  <c:v>Korea</c:v>
                </c:pt>
                <c:pt idx="12">
                  <c:v>United States</c:v>
                </c:pt>
                <c:pt idx="13">
                  <c:v>Czech Republic</c:v>
                </c:pt>
                <c:pt idx="14">
                  <c:v>Shanghai (China)</c:v>
                </c:pt>
                <c:pt idx="15">
                  <c:v>Latvia</c:v>
                </c:pt>
                <c:pt idx="16">
                  <c:v>Netherlands</c:v>
                </c:pt>
                <c:pt idx="17">
                  <c:v>Poland</c:v>
                </c:pt>
                <c:pt idx="18">
                  <c:v>England</c:v>
                </c:pt>
                <c:pt idx="19">
                  <c:v>New Zealand</c:v>
                </c:pt>
                <c:pt idx="20">
                  <c:v>Singapore</c:v>
                </c:pt>
                <c:pt idx="21">
                  <c:v>Estonia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1.9</c:v>
                </c:pt>
                <c:pt idx="1">
                  <c:v>1.2</c:v>
                </c:pt>
                <c:pt idx="2">
                  <c:v>2</c:v>
                </c:pt>
                <c:pt idx="3">
                  <c:v>1.6</c:v>
                </c:pt>
                <c:pt idx="4">
                  <c:v>2.9</c:v>
                </c:pt>
                <c:pt idx="5">
                  <c:v>2.1</c:v>
                </c:pt>
                <c:pt idx="6">
                  <c:v>2.9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3.4</c:v>
                </c:pt>
                <c:pt idx="10">
                  <c:v>2.4</c:v>
                </c:pt>
                <c:pt idx="11">
                  <c:v>1.9</c:v>
                </c:pt>
                <c:pt idx="12">
                  <c:v>1.93</c:v>
                </c:pt>
                <c:pt idx="13">
                  <c:v>3.5</c:v>
                </c:pt>
                <c:pt idx="14">
                  <c:v>1.1000000000000001</c:v>
                </c:pt>
                <c:pt idx="15">
                  <c:v>3.3</c:v>
                </c:pt>
                <c:pt idx="16">
                  <c:v>3</c:v>
                </c:pt>
                <c:pt idx="17">
                  <c:v>3.1</c:v>
                </c:pt>
                <c:pt idx="18">
                  <c:v>2.9</c:v>
                </c:pt>
                <c:pt idx="19">
                  <c:v>2.9</c:v>
                </c:pt>
                <c:pt idx="20">
                  <c:v>2.4</c:v>
                </c:pt>
                <c:pt idx="2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7A-4044-A362-37267D5D41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Networks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AC7A-4044-A362-37267D5D4161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AC7A-4044-A362-37267D5D4161}"/>
              </c:ext>
            </c:extLst>
          </c:dPt>
          <c:cat>
            <c:strRef>
              <c:f>Sheet1!$A$2:$A$23</c:f>
              <c:strCache>
                <c:ptCount val="22"/>
                <c:pt idx="0">
                  <c:v>Spain</c:v>
                </c:pt>
                <c:pt idx="1">
                  <c:v>Japan</c:v>
                </c:pt>
                <c:pt idx="2">
                  <c:v>France</c:v>
                </c:pt>
                <c:pt idx="3">
                  <c:v>Brazil</c:v>
                </c:pt>
                <c:pt idx="4">
                  <c:v>Finland</c:v>
                </c:pt>
                <c:pt idx="5">
                  <c:v>Flanders</c:v>
                </c:pt>
                <c:pt idx="6">
                  <c:v>Norway</c:v>
                </c:pt>
                <c:pt idx="7">
                  <c:v>Alberta (Canada)</c:v>
                </c:pt>
                <c:pt idx="8">
                  <c:v>Australia</c:v>
                </c:pt>
                <c:pt idx="9">
                  <c:v>Denmark</c:v>
                </c:pt>
                <c:pt idx="10">
                  <c:v>Israel</c:v>
                </c:pt>
                <c:pt idx="11">
                  <c:v>Korea</c:v>
                </c:pt>
                <c:pt idx="12">
                  <c:v>United States</c:v>
                </c:pt>
                <c:pt idx="13">
                  <c:v>Czech Republic</c:v>
                </c:pt>
                <c:pt idx="14">
                  <c:v>Shanghai (China)</c:v>
                </c:pt>
                <c:pt idx="15">
                  <c:v>Latvia</c:v>
                </c:pt>
                <c:pt idx="16">
                  <c:v>Netherlands</c:v>
                </c:pt>
                <c:pt idx="17">
                  <c:v>Poland</c:v>
                </c:pt>
                <c:pt idx="18">
                  <c:v>England</c:v>
                </c:pt>
                <c:pt idx="19">
                  <c:v>New Zealand</c:v>
                </c:pt>
                <c:pt idx="20">
                  <c:v>Singapore</c:v>
                </c:pt>
                <c:pt idx="21">
                  <c:v>Estonia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1.9</c:v>
                </c:pt>
                <c:pt idx="1">
                  <c:v>2.9</c:v>
                </c:pt>
                <c:pt idx="2">
                  <c:v>1.9</c:v>
                </c:pt>
                <c:pt idx="3">
                  <c:v>2.8</c:v>
                </c:pt>
                <c:pt idx="4">
                  <c:v>1.4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3.1</c:v>
                </c:pt>
                <c:pt idx="8">
                  <c:v>3</c:v>
                </c:pt>
                <c:pt idx="9">
                  <c:v>2.1</c:v>
                </c:pt>
                <c:pt idx="10">
                  <c:v>3</c:v>
                </c:pt>
                <c:pt idx="11">
                  <c:v>3.6</c:v>
                </c:pt>
                <c:pt idx="12">
                  <c:v>3.28</c:v>
                </c:pt>
                <c:pt idx="13">
                  <c:v>2.7</c:v>
                </c:pt>
                <c:pt idx="14">
                  <c:v>4.2</c:v>
                </c:pt>
                <c:pt idx="15">
                  <c:v>2.6</c:v>
                </c:pt>
                <c:pt idx="16">
                  <c:v>2.9</c:v>
                </c:pt>
                <c:pt idx="17">
                  <c:v>3.2</c:v>
                </c:pt>
                <c:pt idx="18">
                  <c:v>3.6</c:v>
                </c:pt>
                <c:pt idx="19">
                  <c:v>3.6</c:v>
                </c:pt>
                <c:pt idx="20">
                  <c:v>4</c:v>
                </c:pt>
                <c:pt idx="2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7A-4044-A362-37267D5D4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94864064"/>
        <c:axId val="294864456"/>
      </c:barChart>
      <c:catAx>
        <c:axId val="294864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294864456"/>
        <c:crosses val="autoZero"/>
        <c:auto val="1"/>
        <c:lblAlgn val="ctr"/>
        <c:lblOffset val="100"/>
        <c:noMultiLvlLbl val="0"/>
      </c:catAx>
      <c:valAx>
        <c:axId val="294864456"/>
        <c:scaling>
          <c:orientation val="minMax"/>
          <c:max val="10"/>
          <c:min val="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crossAx val="29486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336076861333047E-2"/>
          <c:y val="2.6129359791021309E-2"/>
          <c:w val="0.47776024845105908"/>
          <c:h val="9.382143229728849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661446021563013"/>
          <c:y val="1.922236520127206E-2"/>
          <c:w val="0.6773621458300545"/>
          <c:h val="0.903797910059695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 1.1 Numeracy test scores'!$M$1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scores'!$M$2:$M$23</c:f>
              <c:numCache>
                <c:formatCode>General</c:formatCode>
                <c:ptCount val="22"/>
                <c:pt idx="0">
                  <c:v>253.9864600533549</c:v>
                </c:pt>
                <c:pt idx="1">
                  <c:v>263.33503865771405</c:v>
                </c:pt>
                <c:pt idx="2">
                  <c:v>264.15831280140031</c:v>
                </c:pt>
                <c:pt idx="3">
                  <c:v>258.75424477627314</c:v>
                </c:pt>
                <c:pt idx="4">
                  <c:v>253.46797250418376</c:v>
                </c:pt>
                <c:pt idx="5">
                  <c:v>257.61808766873941</c:v>
                </c:pt>
                <c:pt idx="6">
                  <c:v>262.34767578087929</c:v>
                </c:pt>
                <c:pt idx="7">
                  <c:v>256.06458711083451</c:v>
                </c:pt>
                <c:pt idx="8">
                  <c:v>256.24470297066478</c:v>
                </c:pt>
                <c:pt idx="9">
                  <c:v>276.2746024700142</c:v>
                </c:pt>
                <c:pt idx="10">
                  <c:v>261.92653068921288</c:v>
                </c:pt>
                <c:pt idx="11">
                  <c:v>270.2735430407796</c:v>
                </c:pt>
                <c:pt idx="12">
                  <c:v>261.14263286187497</c:v>
                </c:pt>
                <c:pt idx="13">
                  <c:v>282.00476751402715</c:v>
                </c:pt>
                <c:pt idx="14">
                  <c:v>287.2064405187711</c:v>
                </c:pt>
                <c:pt idx="15">
                  <c:v>280.36538131167049</c:v>
                </c:pt>
                <c:pt idx="16">
                  <c:v>283.73515185093436</c:v>
                </c:pt>
                <c:pt idx="17">
                  <c:v>280.4813258457915</c:v>
                </c:pt>
                <c:pt idx="18">
                  <c:v>273.8364321685487</c:v>
                </c:pt>
                <c:pt idx="19">
                  <c:v>285.22803321819094</c:v>
                </c:pt>
                <c:pt idx="20">
                  <c:v>278.29645159523847</c:v>
                </c:pt>
                <c:pt idx="21">
                  <c:v>282.24255428299051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6-4985-AABA-4F82241C02E5}"/>
            </c:ext>
          </c:extLst>
        </c:ser>
        <c:ser>
          <c:idx val="1"/>
          <c:order val="1"/>
          <c:tx>
            <c:strRef>
              <c:f>'Figure 1.1 Numeracy test scores'!$N$1</c:f>
              <c:strCache>
                <c:ptCount val="1"/>
                <c:pt idx="0">
                  <c:v>Lower bound mean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scores'!$N$2:$N$23</c:f>
              <c:numCache>
                <c:formatCode>General</c:formatCode>
                <c:ptCount val="22"/>
                <c:pt idx="0">
                  <c:v>20.89382475220458</c:v>
                </c:pt>
                <c:pt idx="1">
                  <c:v>10.45225423919527</c:v>
                </c:pt>
                <c:pt idx="2">
                  <c:v>13.03548899470843</c:v>
                </c:pt>
                <c:pt idx="3">
                  <c:v>21.73752965711634</c:v>
                </c:pt>
                <c:pt idx="4">
                  <c:v>30.163937901226063</c:v>
                </c:pt>
                <c:pt idx="5">
                  <c:v>25.204359135939228</c:v>
                </c:pt>
                <c:pt idx="6">
                  <c:v>21.691785905646839</c:v>
                </c:pt>
                <c:pt idx="7">
                  <c:v>28.263999527191004</c:v>
                </c:pt>
                <c:pt idx="8">
                  <c:v>28.429950154228493</c:v>
                </c:pt>
                <c:pt idx="9">
                  <c:v>13.453251369239524</c:v>
                </c:pt>
                <c:pt idx="10">
                  <c:v>23.85993224033939</c:v>
                </c:pt>
                <c:pt idx="11">
                  <c:v>21.906468376255646</c:v>
                </c:pt>
                <c:pt idx="12">
                  <c:v>29.173478746584692</c:v>
                </c:pt>
                <c:pt idx="13">
                  <c:v>10.568491881665523</c:v>
                </c:pt>
                <c:pt idx="14">
                  <c:v>3.9195635981037071</c:v>
                </c:pt>
                <c:pt idx="15">
                  <c:v>12.753076238189408</c:v>
                </c:pt>
                <c:pt idx="16">
                  <c:v>10.724481787326113</c:v>
                </c:pt>
                <c:pt idx="17">
                  <c:v>17.85311943428627</c:v>
                </c:pt>
                <c:pt idx="18">
                  <c:v>23.460254352061099</c:v>
                </c:pt>
                <c:pt idx="19">
                  <c:v>15.876410947233808</c:v>
                </c:pt>
                <c:pt idx="20">
                  <c:v>28.105629260192018</c:v>
                </c:pt>
                <c:pt idx="21">
                  <c:v>25.778138626387317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6-4985-AABA-4F82241C02E5}"/>
            </c:ext>
          </c:extLst>
        </c:ser>
        <c:ser>
          <c:idx val="2"/>
          <c:order val="2"/>
          <c:tx>
            <c:strRef>
              <c:f>'Figure 1.1 Numeracy test scores'!$O$1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scores'!$O$2:$O$23</c:f>
              <c:numCache>
                <c:formatCode>General</c:formatCode>
                <c:ptCount val="22"/>
                <c:pt idx="0">
                  <c:v>4.9533138338126719</c:v>
                </c:pt>
                <c:pt idx="1">
                  <c:v>7.9551757591751766</c:v>
                </c:pt>
                <c:pt idx="2">
                  <c:v>5.1135239610417784</c:v>
                </c:pt>
                <c:pt idx="3">
                  <c:v>6.7606466811226937</c:v>
                </c:pt>
                <c:pt idx="4">
                  <c:v>4.8214255669448676</c:v>
                </c:pt>
                <c:pt idx="5">
                  <c:v>7.1247025004802254</c:v>
                </c:pt>
                <c:pt idx="6">
                  <c:v>6.6903194585304391</c:v>
                </c:pt>
                <c:pt idx="7">
                  <c:v>7.707664842043755</c:v>
                </c:pt>
                <c:pt idx="8">
                  <c:v>7.4535254239061146</c:v>
                </c:pt>
                <c:pt idx="9">
                  <c:v>4.4639637069773244</c:v>
                </c:pt>
                <c:pt idx="10">
                  <c:v>8.8691447098686353</c:v>
                </c:pt>
                <c:pt idx="11">
                  <c:v>5.4582930722898482</c:v>
                </c:pt>
                <c:pt idx="12">
                  <c:v>8.6726820736018908</c:v>
                </c:pt>
                <c:pt idx="13">
                  <c:v>6.8125853747625911</c:v>
                </c:pt>
                <c:pt idx="14">
                  <c:v>8.6262715737193503</c:v>
                </c:pt>
                <c:pt idx="15">
                  <c:v>7.5807072917415326</c:v>
                </c:pt>
                <c:pt idx="16">
                  <c:v>6.7057961221698861</c:v>
                </c:pt>
                <c:pt idx="17">
                  <c:v>4.6412326121450747</c:v>
                </c:pt>
                <c:pt idx="18">
                  <c:v>8.209740067755888</c:v>
                </c:pt>
                <c:pt idx="19">
                  <c:v>5.7952287284654744</c:v>
                </c:pt>
                <c:pt idx="20">
                  <c:v>5.8572639053421085</c:v>
                </c:pt>
                <c:pt idx="21">
                  <c:v>6.2127044241918838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36-4985-AABA-4F82241C02E5}"/>
            </c:ext>
          </c:extLst>
        </c:ser>
        <c:ser>
          <c:idx val="3"/>
          <c:order val="3"/>
          <c:tx>
            <c:strRef>
              <c:f>'Figure 1.1 Numeracy test scores'!$P$1</c:f>
              <c:strCache>
                <c:ptCount val="1"/>
                <c:pt idx="0">
                  <c:v>Higher bound mean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scores'!$P$2:$P$23</c:f>
              <c:numCache>
                <c:formatCode>General</c:formatCode>
                <c:ptCount val="22"/>
                <c:pt idx="0">
                  <c:v>4.9533138338126719</c:v>
                </c:pt>
                <c:pt idx="1">
                  <c:v>7.9551757591751766</c:v>
                </c:pt>
                <c:pt idx="2">
                  <c:v>5.1135239610417784</c:v>
                </c:pt>
                <c:pt idx="3">
                  <c:v>6.7606466811226937</c:v>
                </c:pt>
                <c:pt idx="4">
                  <c:v>4.8214255669448676</c:v>
                </c:pt>
                <c:pt idx="5">
                  <c:v>7.1247025004802254</c:v>
                </c:pt>
                <c:pt idx="6">
                  <c:v>6.6903194585304391</c:v>
                </c:pt>
                <c:pt idx="7">
                  <c:v>7.707664842043755</c:v>
                </c:pt>
                <c:pt idx="8">
                  <c:v>7.4535254239061146</c:v>
                </c:pt>
                <c:pt idx="9">
                  <c:v>4.4639637069773244</c:v>
                </c:pt>
                <c:pt idx="10">
                  <c:v>8.8691447098686353</c:v>
                </c:pt>
                <c:pt idx="11">
                  <c:v>5.4582930722898482</c:v>
                </c:pt>
                <c:pt idx="12">
                  <c:v>8.6726820736018908</c:v>
                </c:pt>
                <c:pt idx="13">
                  <c:v>6.8125853747625911</c:v>
                </c:pt>
                <c:pt idx="14">
                  <c:v>8.6262715737193503</c:v>
                </c:pt>
                <c:pt idx="15">
                  <c:v>7.5807072917415326</c:v>
                </c:pt>
                <c:pt idx="16">
                  <c:v>6.7057961221698861</c:v>
                </c:pt>
                <c:pt idx="17">
                  <c:v>4.6412326121450747</c:v>
                </c:pt>
                <c:pt idx="18">
                  <c:v>8.209740067755888</c:v>
                </c:pt>
                <c:pt idx="19">
                  <c:v>5.7952287284654744</c:v>
                </c:pt>
                <c:pt idx="20">
                  <c:v>5.8572639053421085</c:v>
                </c:pt>
                <c:pt idx="21">
                  <c:v>6.2127044241918838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36-4985-AABA-4F82241C02E5}"/>
            </c:ext>
          </c:extLst>
        </c:ser>
        <c:ser>
          <c:idx val="4"/>
          <c:order val="4"/>
          <c:tx>
            <c:strRef>
              <c:f>'Figure 1.1 Numeracy test scores'!$Q$1</c:f>
              <c:strCache>
                <c:ptCount val="1"/>
                <c:pt idx="0">
                  <c:v>75th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scores'!$Q$2:$Q$23</c:f>
              <c:numCache>
                <c:formatCode>General</c:formatCode>
                <c:ptCount val="22"/>
                <c:pt idx="0">
                  <c:v>20.041671742616188</c:v>
                </c:pt>
                <c:pt idx="1">
                  <c:v>29.26852245036315</c:v>
                </c:pt>
                <c:pt idx="2">
                  <c:v>30.44322746999768</c:v>
                </c:pt>
                <c:pt idx="3">
                  <c:v>23.748444929496657</c:v>
                </c:pt>
                <c:pt idx="4">
                  <c:v>25.591469292868737</c:v>
                </c:pt>
                <c:pt idx="5">
                  <c:v>17.077618343792608</c:v>
                </c:pt>
                <c:pt idx="6">
                  <c:v>12.079674598742827</c:v>
                </c:pt>
                <c:pt idx="7">
                  <c:v>20.734225679590224</c:v>
                </c:pt>
                <c:pt idx="8">
                  <c:v>20.836930787922086</c:v>
                </c:pt>
                <c:pt idx="9">
                  <c:v>33.358660830617964</c:v>
                </c:pt>
                <c:pt idx="10">
                  <c:v>13.68369814153408</c:v>
                </c:pt>
                <c:pt idx="11">
                  <c:v>19.940335121572446</c:v>
                </c:pt>
                <c:pt idx="12">
                  <c:v>17.552837932526074</c:v>
                </c:pt>
                <c:pt idx="13">
                  <c:v>33.339441886665895</c:v>
                </c:pt>
                <c:pt idx="14">
                  <c:v>25.968570308839958</c:v>
                </c:pt>
                <c:pt idx="15">
                  <c:v>25.440847036022433</c:v>
                </c:pt>
                <c:pt idx="16">
                  <c:v>26.349189498229634</c:v>
                </c:pt>
                <c:pt idx="17">
                  <c:v>28.207583195174379</c:v>
                </c:pt>
                <c:pt idx="18">
                  <c:v>16.229650096272906</c:v>
                </c:pt>
                <c:pt idx="19">
                  <c:v>24.056042677633911</c:v>
                </c:pt>
                <c:pt idx="20">
                  <c:v>17.535774246711981</c:v>
                </c:pt>
                <c:pt idx="21">
                  <c:v>12.440220045558419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36-4985-AABA-4F82241C0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138872"/>
        <c:axId val="349139264"/>
      </c:barChart>
      <c:catAx>
        <c:axId val="349138872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349139264"/>
        <c:crosses val="autoZero"/>
        <c:auto val="1"/>
        <c:lblAlgn val="ctr"/>
        <c:lblOffset val="100"/>
        <c:tickLblSkip val="1"/>
        <c:noMultiLvlLbl val="0"/>
      </c:catAx>
      <c:valAx>
        <c:axId val="349139264"/>
        <c:scaling>
          <c:orientation val="minMax"/>
          <c:max val="375"/>
          <c:min val="21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9138872"/>
        <c:crossesAt val="1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661446021563013"/>
          <c:y val="1.922236520127206E-2"/>
          <c:w val="0.6773621458300545"/>
          <c:h val="0.903797910059695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 1.1 Numeracy test scores'!$M$1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scores'!$M$2:$M$23</c:f>
              <c:numCache>
                <c:formatCode>General</c:formatCode>
                <c:ptCount val="22"/>
                <c:pt idx="0">
                  <c:v>253.9864600533549</c:v>
                </c:pt>
                <c:pt idx="1">
                  <c:v>263.33503865771405</c:v>
                </c:pt>
                <c:pt idx="2">
                  <c:v>264.15831280140031</c:v>
                </c:pt>
                <c:pt idx="3">
                  <c:v>258.75424477627314</c:v>
                </c:pt>
                <c:pt idx="4">
                  <c:v>253.46797250418376</c:v>
                </c:pt>
                <c:pt idx="5">
                  <c:v>257.61808766873941</c:v>
                </c:pt>
                <c:pt idx="6">
                  <c:v>262.34767578087929</c:v>
                </c:pt>
                <c:pt idx="7">
                  <c:v>256.06458711083451</c:v>
                </c:pt>
                <c:pt idx="8">
                  <c:v>256.24470297066478</c:v>
                </c:pt>
                <c:pt idx="9">
                  <c:v>276.2746024700142</c:v>
                </c:pt>
                <c:pt idx="10">
                  <c:v>261.92653068921288</c:v>
                </c:pt>
                <c:pt idx="11">
                  <c:v>270.2735430407796</c:v>
                </c:pt>
                <c:pt idx="12">
                  <c:v>261.14263286187497</c:v>
                </c:pt>
                <c:pt idx="13">
                  <c:v>282.00476751402715</c:v>
                </c:pt>
                <c:pt idx="14">
                  <c:v>287.2064405187711</c:v>
                </c:pt>
                <c:pt idx="15">
                  <c:v>280.36538131167049</c:v>
                </c:pt>
                <c:pt idx="16">
                  <c:v>283.73515185093436</c:v>
                </c:pt>
                <c:pt idx="17">
                  <c:v>280.4813258457915</c:v>
                </c:pt>
                <c:pt idx="18">
                  <c:v>273.8364321685487</c:v>
                </c:pt>
                <c:pt idx="19">
                  <c:v>285.22803321819094</c:v>
                </c:pt>
                <c:pt idx="20">
                  <c:v>278.29645159523847</c:v>
                </c:pt>
                <c:pt idx="21">
                  <c:v>282.24255428299051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A-4CC3-B710-280B02FAB6C1}"/>
            </c:ext>
          </c:extLst>
        </c:ser>
        <c:ser>
          <c:idx val="1"/>
          <c:order val="1"/>
          <c:tx>
            <c:strRef>
              <c:f>'Figure 1.1 Numeracy test scores'!$N$1</c:f>
              <c:strCache>
                <c:ptCount val="1"/>
                <c:pt idx="0">
                  <c:v>Lower bound mean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scores'!$N$2:$N$23</c:f>
              <c:numCache>
                <c:formatCode>General</c:formatCode>
                <c:ptCount val="22"/>
                <c:pt idx="0">
                  <c:v>20.89382475220458</c:v>
                </c:pt>
                <c:pt idx="1">
                  <c:v>10.45225423919527</c:v>
                </c:pt>
                <c:pt idx="2">
                  <c:v>13.03548899470843</c:v>
                </c:pt>
                <c:pt idx="3">
                  <c:v>21.73752965711634</c:v>
                </c:pt>
                <c:pt idx="4">
                  <c:v>30.163937901226063</c:v>
                </c:pt>
                <c:pt idx="5">
                  <c:v>25.204359135939228</c:v>
                </c:pt>
                <c:pt idx="6">
                  <c:v>21.691785905646839</c:v>
                </c:pt>
                <c:pt idx="7">
                  <c:v>28.263999527191004</c:v>
                </c:pt>
                <c:pt idx="8">
                  <c:v>28.429950154228493</c:v>
                </c:pt>
                <c:pt idx="9">
                  <c:v>13.453251369239524</c:v>
                </c:pt>
                <c:pt idx="10">
                  <c:v>23.85993224033939</c:v>
                </c:pt>
                <c:pt idx="11">
                  <c:v>21.906468376255646</c:v>
                </c:pt>
                <c:pt idx="12">
                  <c:v>29.173478746584692</c:v>
                </c:pt>
                <c:pt idx="13">
                  <c:v>10.568491881665523</c:v>
                </c:pt>
                <c:pt idx="14">
                  <c:v>3.9195635981037071</c:v>
                </c:pt>
                <c:pt idx="15">
                  <c:v>12.753076238189408</c:v>
                </c:pt>
                <c:pt idx="16">
                  <c:v>10.724481787326113</c:v>
                </c:pt>
                <c:pt idx="17">
                  <c:v>17.85311943428627</c:v>
                </c:pt>
                <c:pt idx="18">
                  <c:v>23.460254352061099</c:v>
                </c:pt>
                <c:pt idx="19">
                  <c:v>15.876410947233808</c:v>
                </c:pt>
                <c:pt idx="20">
                  <c:v>28.105629260192018</c:v>
                </c:pt>
                <c:pt idx="21">
                  <c:v>25.778138626387317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A-4CC3-B710-280B02FAB6C1}"/>
            </c:ext>
          </c:extLst>
        </c:ser>
        <c:ser>
          <c:idx val="2"/>
          <c:order val="2"/>
          <c:tx>
            <c:strRef>
              <c:f>'Figure 1.1 Numeracy test scores'!$O$1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03-333A-4CC3-B710-280B02FAB6C1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333A-4CC3-B710-280B02FAB6C1}"/>
              </c:ext>
            </c:extLst>
          </c:dPt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scores'!$O$2:$O$23</c:f>
              <c:numCache>
                <c:formatCode>General</c:formatCode>
                <c:ptCount val="22"/>
                <c:pt idx="0">
                  <c:v>4.9533138338126719</c:v>
                </c:pt>
                <c:pt idx="1">
                  <c:v>7.9551757591751766</c:v>
                </c:pt>
                <c:pt idx="2">
                  <c:v>5.1135239610417784</c:v>
                </c:pt>
                <c:pt idx="3">
                  <c:v>6.7606466811226937</c:v>
                </c:pt>
                <c:pt idx="4">
                  <c:v>4.8214255669448676</c:v>
                </c:pt>
                <c:pt idx="5">
                  <c:v>7.1247025004802254</c:v>
                </c:pt>
                <c:pt idx="6">
                  <c:v>6.6903194585304391</c:v>
                </c:pt>
                <c:pt idx="7">
                  <c:v>7.707664842043755</c:v>
                </c:pt>
                <c:pt idx="8">
                  <c:v>7.4535254239061146</c:v>
                </c:pt>
                <c:pt idx="9">
                  <c:v>4.4639637069773244</c:v>
                </c:pt>
                <c:pt idx="10">
                  <c:v>8.8691447098686353</c:v>
                </c:pt>
                <c:pt idx="11">
                  <c:v>5.4582930722898482</c:v>
                </c:pt>
                <c:pt idx="12">
                  <c:v>8.6726820736018908</c:v>
                </c:pt>
                <c:pt idx="13">
                  <c:v>6.8125853747625911</c:v>
                </c:pt>
                <c:pt idx="14">
                  <c:v>8.6262715737193503</c:v>
                </c:pt>
                <c:pt idx="15">
                  <c:v>7.5807072917415326</c:v>
                </c:pt>
                <c:pt idx="16">
                  <c:v>6.7057961221698861</c:v>
                </c:pt>
                <c:pt idx="17">
                  <c:v>4.6412326121450747</c:v>
                </c:pt>
                <c:pt idx="18">
                  <c:v>8.209740067755888</c:v>
                </c:pt>
                <c:pt idx="19">
                  <c:v>5.7952287284654744</c:v>
                </c:pt>
                <c:pt idx="20">
                  <c:v>5.8572639053421085</c:v>
                </c:pt>
                <c:pt idx="21">
                  <c:v>6.2127044241918838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3A-4CC3-B710-280B02FAB6C1}"/>
            </c:ext>
          </c:extLst>
        </c:ser>
        <c:ser>
          <c:idx val="3"/>
          <c:order val="3"/>
          <c:tx>
            <c:strRef>
              <c:f>'Figure 1.1 Numeracy test scores'!$P$1</c:f>
              <c:strCache>
                <c:ptCount val="1"/>
                <c:pt idx="0">
                  <c:v>Higher bound mean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FF6969"/>
              </a:solidFill>
            </c:spPr>
            <c:extLst>
              <c:ext xmlns:c16="http://schemas.microsoft.com/office/drawing/2014/chart" uri="{C3380CC4-5D6E-409C-BE32-E72D297353CC}">
                <c16:uniqueId val="{00000008-333A-4CC3-B710-280B02FAB6C1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A-333A-4CC3-B710-280B02FAB6C1}"/>
              </c:ext>
            </c:extLst>
          </c:dPt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scores'!$P$2:$P$23</c:f>
              <c:numCache>
                <c:formatCode>General</c:formatCode>
                <c:ptCount val="22"/>
                <c:pt idx="0">
                  <c:v>4.9533138338126719</c:v>
                </c:pt>
                <c:pt idx="1">
                  <c:v>7.9551757591751766</c:v>
                </c:pt>
                <c:pt idx="2">
                  <c:v>5.1135239610417784</c:v>
                </c:pt>
                <c:pt idx="3">
                  <c:v>6.7606466811226937</c:v>
                </c:pt>
                <c:pt idx="4">
                  <c:v>4.8214255669448676</c:v>
                </c:pt>
                <c:pt idx="5">
                  <c:v>7.1247025004802254</c:v>
                </c:pt>
                <c:pt idx="6">
                  <c:v>6.6903194585304391</c:v>
                </c:pt>
                <c:pt idx="7">
                  <c:v>7.707664842043755</c:v>
                </c:pt>
                <c:pt idx="8">
                  <c:v>7.4535254239061146</c:v>
                </c:pt>
                <c:pt idx="9">
                  <c:v>4.4639637069773244</c:v>
                </c:pt>
                <c:pt idx="10">
                  <c:v>8.8691447098686353</c:v>
                </c:pt>
                <c:pt idx="11">
                  <c:v>5.4582930722898482</c:v>
                </c:pt>
                <c:pt idx="12">
                  <c:v>8.6726820736018908</c:v>
                </c:pt>
                <c:pt idx="13">
                  <c:v>6.8125853747625911</c:v>
                </c:pt>
                <c:pt idx="14">
                  <c:v>8.6262715737193503</c:v>
                </c:pt>
                <c:pt idx="15">
                  <c:v>7.5807072917415326</c:v>
                </c:pt>
                <c:pt idx="16">
                  <c:v>6.7057961221698861</c:v>
                </c:pt>
                <c:pt idx="17">
                  <c:v>4.6412326121450747</c:v>
                </c:pt>
                <c:pt idx="18">
                  <c:v>8.209740067755888</c:v>
                </c:pt>
                <c:pt idx="19">
                  <c:v>5.7952287284654744</c:v>
                </c:pt>
                <c:pt idx="20">
                  <c:v>5.8572639053421085</c:v>
                </c:pt>
                <c:pt idx="21">
                  <c:v>6.2127044241918838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3A-4CC3-B710-280B02FAB6C1}"/>
            </c:ext>
          </c:extLst>
        </c:ser>
        <c:ser>
          <c:idx val="4"/>
          <c:order val="4"/>
          <c:tx>
            <c:strRef>
              <c:f>'Figure 1.1 Numeracy test scores'!$Q$1</c:f>
              <c:strCache>
                <c:ptCount val="1"/>
                <c:pt idx="0">
                  <c:v>75th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'Figure 1.1 Numeracy test scores'!$L$2:$L$23</c:f>
              <c:strCache>
                <c:ptCount val="22"/>
                <c:pt idx="0">
                  <c:v>Spain</c:v>
                </c:pt>
                <c:pt idx="1">
                  <c:v>Poland</c:v>
                </c:pt>
                <c:pt idx="2">
                  <c:v>Estonia</c:v>
                </c:pt>
                <c:pt idx="3">
                  <c:v>United States</c:v>
                </c:pt>
                <c:pt idx="4">
                  <c:v>Canada</c:v>
                </c:pt>
                <c:pt idx="5">
                  <c:v>Ireland</c:v>
                </c:pt>
                <c:pt idx="6">
                  <c:v>Korea</c:v>
                </c:pt>
                <c:pt idx="7">
                  <c:v>England (UK)</c:v>
                </c:pt>
                <c:pt idx="8">
                  <c:v>England/N. Ireland (UK)</c:v>
                </c:pt>
                <c:pt idx="9">
                  <c:v>Denmark</c:v>
                </c:pt>
                <c:pt idx="10">
                  <c:v>Northern Ireland (UK)</c:v>
                </c:pt>
                <c:pt idx="11">
                  <c:v>France</c:v>
                </c:pt>
                <c:pt idx="12">
                  <c:v>Australia</c:v>
                </c:pt>
                <c:pt idx="13">
                  <c:v>Sweden</c:v>
                </c:pt>
                <c:pt idx="14">
                  <c:v>Czech Republic</c:v>
                </c:pt>
                <c:pt idx="15">
                  <c:v>Austria</c:v>
                </c:pt>
                <c:pt idx="16">
                  <c:v>Netherlands</c:v>
                </c:pt>
                <c:pt idx="17">
                  <c:v>Norway</c:v>
                </c:pt>
                <c:pt idx="18">
                  <c:v>Germany</c:v>
                </c:pt>
                <c:pt idx="19">
                  <c:v>Flanders (Belgium)</c:v>
                </c:pt>
                <c:pt idx="20">
                  <c:v>Finland</c:v>
                </c:pt>
                <c:pt idx="21">
                  <c:v>Japan</c:v>
                </c:pt>
              </c:strCache>
            </c:strRef>
          </c:cat>
          <c:val>
            <c:numRef>
              <c:f>'Figure 1.1 Numeracy test scores'!$Q$2:$Q$23</c:f>
              <c:numCache>
                <c:formatCode>General</c:formatCode>
                <c:ptCount val="22"/>
                <c:pt idx="0">
                  <c:v>20.041671742616188</c:v>
                </c:pt>
                <c:pt idx="1">
                  <c:v>29.26852245036315</c:v>
                </c:pt>
                <c:pt idx="2">
                  <c:v>30.44322746999768</c:v>
                </c:pt>
                <c:pt idx="3">
                  <c:v>23.748444929496657</c:v>
                </c:pt>
                <c:pt idx="4">
                  <c:v>25.591469292868737</c:v>
                </c:pt>
                <c:pt idx="5">
                  <c:v>17.077618343792608</c:v>
                </c:pt>
                <c:pt idx="6">
                  <c:v>12.079674598742827</c:v>
                </c:pt>
                <c:pt idx="7">
                  <c:v>20.734225679590224</c:v>
                </c:pt>
                <c:pt idx="8">
                  <c:v>20.836930787922086</c:v>
                </c:pt>
                <c:pt idx="9">
                  <c:v>33.358660830617964</c:v>
                </c:pt>
                <c:pt idx="10">
                  <c:v>13.68369814153408</c:v>
                </c:pt>
                <c:pt idx="11">
                  <c:v>19.940335121572446</c:v>
                </c:pt>
                <c:pt idx="12">
                  <c:v>17.552837932526074</c:v>
                </c:pt>
                <c:pt idx="13">
                  <c:v>33.339441886665895</c:v>
                </c:pt>
                <c:pt idx="14">
                  <c:v>25.968570308839958</c:v>
                </c:pt>
                <c:pt idx="15">
                  <c:v>25.440847036022433</c:v>
                </c:pt>
                <c:pt idx="16">
                  <c:v>26.349189498229634</c:v>
                </c:pt>
                <c:pt idx="17">
                  <c:v>28.207583195174379</c:v>
                </c:pt>
                <c:pt idx="18">
                  <c:v>16.229650096272906</c:v>
                </c:pt>
                <c:pt idx="19">
                  <c:v>24.056042677633911</c:v>
                </c:pt>
                <c:pt idx="20">
                  <c:v>17.535774246711981</c:v>
                </c:pt>
                <c:pt idx="21">
                  <c:v>12.440220045558419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3A-4CC3-B710-280B02FAB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140048"/>
        <c:axId val="349140440"/>
      </c:barChart>
      <c:catAx>
        <c:axId val="349140048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349140440"/>
        <c:crosses val="autoZero"/>
        <c:auto val="1"/>
        <c:lblAlgn val="ctr"/>
        <c:lblOffset val="100"/>
        <c:tickLblSkip val="1"/>
        <c:noMultiLvlLbl val="0"/>
      </c:catAx>
      <c:valAx>
        <c:axId val="349140440"/>
        <c:scaling>
          <c:orientation val="minMax"/>
          <c:max val="375"/>
          <c:min val="21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9140048"/>
        <c:crossesAt val="1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372763859063071"/>
          <c:y val="3.3562166285278416E-2"/>
          <c:w val="0.56881737055595327"/>
          <c:h val="0.86646293927217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'4.8'!$B$3</c:f>
              <c:strCache>
                <c:ptCount val="1"/>
                <c:pt idx="0">
                  <c:v>TALIS-maat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'4.8'!$C$2:$G$2</c:f>
              <c:strCache>
                <c:ptCount val="5"/>
                <c:pt idx="0">
                  <c:v>Kurssit/työpajat</c:v>
                </c:pt>
                <c:pt idx="1">
                  <c:v>Konferenssit tai seminaarit</c:v>
                </c:pt>
                <c:pt idx="2">
                  <c:v>Opintovierailut</c:v>
                </c:pt>
                <c:pt idx="3">
                  <c:v>Tutkimuksen tekeminen</c:v>
                </c:pt>
                <c:pt idx="4">
                  <c:v>Mentorointi/vertaisobservointi</c:v>
                </c:pt>
              </c:strCache>
            </c:strRef>
          </c:cat>
          <c:val>
            <c:numRef>
              <c:f>'4.8'!$C$3:$G$3</c:f>
              <c:numCache>
                <c:formatCode>General</c:formatCode>
                <c:ptCount val="5"/>
                <c:pt idx="0">
                  <c:v>71</c:v>
                </c:pt>
                <c:pt idx="1">
                  <c:v>44</c:v>
                </c:pt>
                <c:pt idx="2">
                  <c:v>19</c:v>
                </c:pt>
                <c:pt idx="3">
                  <c:v>31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2-4C6E-9532-187BEA21D433}"/>
            </c:ext>
          </c:extLst>
        </c:ser>
        <c:ser>
          <c:idx val="1"/>
          <c:order val="1"/>
          <c:tx>
            <c:strRef>
              <c:f>'4.8'!$B$4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'4.8'!$C$2:$G$2</c:f>
              <c:strCache>
                <c:ptCount val="5"/>
                <c:pt idx="0">
                  <c:v>Kurssit/työpajat</c:v>
                </c:pt>
                <c:pt idx="1">
                  <c:v>Konferenssit tai seminaarit</c:v>
                </c:pt>
                <c:pt idx="2">
                  <c:v>Opintovierailut</c:v>
                </c:pt>
                <c:pt idx="3">
                  <c:v>Tutkimuksen tekeminen</c:v>
                </c:pt>
                <c:pt idx="4">
                  <c:v>Mentorointi/vertaisobservointi</c:v>
                </c:pt>
              </c:strCache>
            </c:strRef>
          </c:cat>
          <c:val>
            <c:numRef>
              <c:f>'4.8'!$C$4:$G$4</c:f>
              <c:numCache>
                <c:formatCode>General</c:formatCode>
                <c:ptCount val="5"/>
                <c:pt idx="0">
                  <c:v>60</c:v>
                </c:pt>
                <c:pt idx="1">
                  <c:v>35</c:v>
                </c:pt>
                <c:pt idx="2">
                  <c:v>20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2-4C6E-9532-187BEA21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73928"/>
        <c:axId val="340674320"/>
      </c:barChart>
      <c:catAx>
        <c:axId val="340673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fi-FI"/>
          </a:p>
        </c:txPr>
        <c:crossAx val="340674320"/>
        <c:crosses val="autoZero"/>
        <c:auto val="1"/>
        <c:lblAlgn val="ctr"/>
        <c:lblOffset val="100"/>
        <c:noMultiLvlLbl val="0"/>
      </c:catAx>
      <c:valAx>
        <c:axId val="3406743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340673928"/>
        <c:crosses val="autoZero"/>
        <c:crossBetween val="between"/>
      </c:valAx>
      <c:spPr>
        <a:ln w="6350">
          <a:solidFill>
            <a:srgbClr val="808080"/>
          </a:solidFill>
        </a:ln>
      </c:spPr>
    </c:plotArea>
    <c:legend>
      <c:legendPos val="r"/>
      <c:layout>
        <c:manualLayout>
          <c:xMode val="edge"/>
          <c:yMode val="edge"/>
          <c:x val="0.79515151515151516"/>
          <c:y val="0.34947464518880222"/>
          <c:w val="0.17785413186987989"/>
          <c:h val="0.16985291026264737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800" b="1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3648293963254E-2"/>
          <c:y val="8.3333333333333329E-2"/>
          <c:w val="0.88897462817147865"/>
          <c:h val="0.81389690871974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'5.3'!$D$5</c:f>
              <c:strCache>
                <c:ptCount val="1"/>
                <c:pt idx="0">
                  <c:v>Ei ole saanut lainkaan palautetta nykyisessä koulussa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80D-41A4-96D1-82E8217C9BB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580D-41A4-96D1-82E8217C9BB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580D-41A4-96D1-82E8217C9BB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580D-41A4-96D1-82E8217C9BB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580D-41A4-96D1-82E8217C9B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'5.3'!$C$6:$C$11</c:f>
              <c:strCache>
                <c:ptCount val="6"/>
                <c:pt idx="0">
                  <c:v>TALIS-maat</c:v>
                </c:pt>
                <c:pt idx="1">
                  <c:v>Viro</c:v>
                </c:pt>
                <c:pt idx="2">
                  <c:v>Norja</c:v>
                </c:pt>
                <c:pt idx="3">
                  <c:v>Tanska</c:v>
                </c:pt>
                <c:pt idx="4">
                  <c:v>Ruotsi</c:v>
                </c:pt>
                <c:pt idx="5">
                  <c:v>Suomi</c:v>
                </c:pt>
              </c:strCache>
            </c:strRef>
          </c:cat>
          <c:val>
            <c:numRef>
              <c:f>'5.3'!$D$6:$D$11</c:f>
              <c:numCache>
                <c:formatCode>General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16</c:v>
                </c:pt>
                <c:pt idx="3">
                  <c:v>22</c:v>
                </c:pt>
                <c:pt idx="4">
                  <c:v>32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0D-41A4-96D1-82E8217C9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675104"/>
        <c:axId val="179426728"/>
      </c:barChart>
      <c:catAx>
        <c:axId val="34067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i-FI"/>
          </a:p>
        </c:txPr>
        <c:crossAx val="179426728"/>
        <c:crosses val="autoZero"/>
        <c:auto val="1"/>
        <c:lblAlgn val="ctr"/>
        <c:lblOffset val="100"/>
        <c:noMultiLvlLbl val="0"/>
      </c:catAx>
      <c:valAx>
        <c:axId val="179426728"/>
        <c:scaling>
          <c:orientation val="minMax"/>
          <c:max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i-FI"/>
          </a:p>
        </c:txPr>
        <c:crossAx val="340675104"/>
        <c:crosses val="autoZero"/>
        <c:crossBetween val="between"/>
        <c:majorUnit val="1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1980672782389"/>
          <c:y val="2.6935510180157496E-2"/>
          <c:w val="0.85098047141587441"/>
          <c:h val="0.73779331652290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'6.12b erilaisiin teht kul aika '!$D$4</c:f>
              <c:strCache>
                <c:ptCount val="1"/>
                <c:pt idx="0">
                  <c:v>Oppituntien suunnittelu</c:v>
                </c:pt>
              </c:strCache>
            </c:strRef>
          </c:tx>
          <c:invertIfNegative val="0"/>
          <c:cat>
            <c:strRef>
              <c:f>'6.12b erilaisiin teht kul aika '!$C$5:$C$10</c:f>
              <c:strCache>
                <c:ptCount val="5"/>
                <c:pt idx="0">
                  <c:v>TALIS-maat</c:v>
                </c:pt>
                <c:pt idx="1">
                  <c:v>Viro</c:v>
                </c:pt>
                <c:pt idx="2">
                  <c:v>Tanska</c:v>
                </c:pt>
                <c:pt idx="3">
                  <c:v>Ruotsi</c:v>
                </c:pt>
                <c:pt idx="4">
                  <c:v>Suomi</c:v>
                </c:pt>
              </c:strCache>
            </c:strRef>
          </c:cat>
          <c:val>
            <c:numRef>
              <c:f>'6.12b erilaisiin teht kul aika '!$D$5:$D$10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8-4AC9-B4F6-2F7CE300363D}"/>
            </c:ext>
          </c:extLst>
        </c:ser>
        <c:ser>
          <c:idx val="2"/>
          <c:order val="2"/>
          <c:tx>
            <c:strRef>
              <c:f>'6.12b erilaisiin teht kul aika '!$F$4</c:f>
              <c:strCache>
                <c:ptCount val="1"/>
                <c:pt idx="0">
                  <c:v>Oppilaiden tuotosten arviointi ja korjaaminen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'6.12b erilaisiin teht kul aika '!$C$5:$C$10</c:f>
              <c:strCache>
                <c:ptCount val="5"/>
                <c:pt idx="0">
                  <c:v>TALIS-maat</c:v>
                </c:pt>
                <c:pt idx="1">
                  <c:v>Viro</c:v>
                </c:pt>
                <c:pt idx="2">
                  <c:v>Tanska</c:v>
                </c:pt>
                <c:pt idx="3">
                  <c:v>Ruotsi</c:v>
                </c:pt>
                <c:pt idx="4">
                  <c:v>Suomi</c:v>
                </c:pt>
              </c:strCache>
            </c:strRef>
          </c:cat>
          <c:val>
            <c:numRef>
              <c:f>'6.12b erilaisiin teht kul aika '!$F$5:$F$10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8-4AC9-B4F6-2F7CE3003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950368"/>
        <c:axId val="33295076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'6.12b erilaisiin teht kul aika '!$E$4</c15:sqref>
                        </c15:formulaRef>
                      </c:ext>
                    </c:extLst>
                    <c:strCache>
                      <c:ptCount val="1"/>
                      <c:pt idx="0">
                        <c:v>Tiimityö kollegojen kanssa</c:v>
                      </c:pt>
                    </c:strCache>
                  </c:strRef>
                </c:tx>
                <c:spPr>
                  <a:solidFill>
                    <a:srgbClr val="FF000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'6.12b erilaisiin teht kul aika '!$E$5:$E$10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A08-4AC9-B4F6-2F7CE300363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'!$G$4</c15:sqref>
                        </c15:formulaRef>
                      </c:ext>
                    </c:extLst>
                    <c:strCache>
                      <c:ptCount val="1"/>
                      <c:pt idx="0">
                        <c:v>Oppilaan ohjaus</c:v>
                      </c:pt>
                    </c:strCache>
                  </c:strRef>
                </c:tx>
                <c:spPr>
                  <a:solidFill>
                    <a:schemeClr val="bg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'!$G$5:$G$10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3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A08-4AC9-B4F6-2F7CE300363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'!$H$4</c15:sqref>
                        </c15:formulaRef>
                      </c:ext>
                    </c:extLst>
                    <c:strCache>
                      <c:ptCount val="1"/>
                      <c:pt idx="0">
                        <c:v>Hallinnollinen työ</c:v>
                      </c:pt>
                    </c:strCache>
                  </c:strRef>
                </c:tx>
                <c:spPr>
                  <a:solidFill>
                    <a:srgbClr val="00B0F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'!$H$5:$H$10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4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A08-4AC9-B4F6-2F7CE300363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'!$I$4</c15:sqref>
                        </c15:formulaRef>
                      </c:ext>
                    </c:extLst>
                    <c:strCache>
                      <c:ptCount val="1"/>
                      <c:pt idx="0">
                        <c:v>Yhteistyö vanhempien tai huoltajien kanssa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'!$I$5:$I$10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A08-4AC9-B4F6-2F7CE300363D}"/>
                  </c:ext>
                </c:extLst>
              </c15:ser>
            </c15:filteredBarSeries>
          </c:ext>
        </c:extLst>
      </c:barChart>
      <c:catAx>
        <c:axId val="332950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332950760"/>
        <c:crosses val="autoZero"/>
        <c:auto val="1"/>
        <c:lblAlgn val="ctr"/>
        <c:lblOffset val="100"/>
        <c:noMultiLvlLbl val="0"/>
      </c:catAx>
      <c:valAx>
        <c:axId val="332950760"/>
        <c:scaling>
          <c:orientation val="minMax"/>
          <c:max val="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332950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40278857904679E-2"/>
          <c:y val="0.82026321604207264"/>
          <c:w val="0.9375972114209532"/>
          <c:h val="0.1650446874960233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1980672782389"/>
          <c:y val="2.6935510180157496E-2"/>
          <c:w val="0.85098047141587441"/>
          <c:h val="0.7377933165229013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'6.12b erilaisiin teht kul aika '!$E$4</c:f>
              <c:strCache>
                <c:ptCount val="1"/>
                <c:pt idx="0">
                  <c:v>Tiimityö kollegojen kanssa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'6.12b erilaisiin teht kul aika '!$C$5:$C$10</c:f>
              <c:strCache>
                <c:ptCount val="5"/>
                <c:pt idx="0">
                  <c:v>TALIS-maat</c:v>
                </c:pt>
                <c:pt idx="1">
                  <c:v>Viro</c:v>
                </c:pt>
                <c:pt idx="2">
                  <c:v>Tanska</c:v>
                </c:pt>
                <c:pt idx="3">
                  <c:v>Ruotsi</c:v>
                </c:pt>
                <c:pt idx="4">
                  <c:v>Suomi</c:v>
                </c:pt>
              </c:strCache>
            </c:strRef>
          </c:cat>
          <c:val>
            <c:numRef>
              <c:f>'6.12b erilaisiin teht kul aika '!$E$5:$E$10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B-41EF-95BD-585C199E7E7C}"/>
            </c:ext>
          </c:extLst>
        </c:ser>
        <c:ser>
          <c:idx val="5"/>
          <c:order val="5"/>
          <c:tx>
            <c:strRef>
              <c:f>'6.12b erilaisiin teht kul aika '!$I$4</c:f>
              <c:strCache>
                <c:ptCount val="1"/>
                <c:pt idx="0">
                  <c:v>Yhteistyö vanhempien tai huoltajien kanssa</c:v>
                </c:pt>
              </c:strCache>
            </c:strRef>
          </c:tx>
          <c:invertIfNegative val="0"/>
          <c:cat>
            <c:strRef>
              <c:f>'6.12b erilaisiin teht kul aika '!$C$5:$C$10</c:f>
              <c:strCache>
                <c:ptCount val="5"/>
                <c:pt idx="0">
                  <c:v>TALIS-maat</c:v>
                </c:pt>
                <c:pt idx="1">
                  <c:v>Viro</c:v>
                </c:pt>
                <c:pt idx="2">
                  <c:v>Tanska</c:v>
                </c:pt>
                <c:pt idx="3">
                  <c:v>Ruotsi</c:v>
                </c:pt>
                <c:pt idx="4">
                  <c:v>Suomi</c:v>
                </c:pt>
              </c:strCache>
            </c:strRef>
          </c:cat>
          <c:val>
            <c:numRef>
              <c:f>'6.12b erilaisiin teht kul aika '!$I$5:$I$10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BB-41EF-95BD-585C199E7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951544"/>
        <c:axId val="3329519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'6.12b erilaisiin teht kul aika '!$D$4</c15:sqref>
                        </c15:formulaRef>
                      </c:ext>
                    </c:extLst>
                    <c:strCache>
                      <c:ptCount val="1"/>
                      <c:pt idx="0">
                        <c:v>Oppituntien suunnittelu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'6.12b erilaisiin teht kul aika '!$D$5:$D$10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</c:v>
                      </c:pt>
                      <c:pt idx="1">
                        <c:v>7</c:v>
                      </c:pt>
                      <c:pt idx="2">
                        <c:v>8</c:v>
                      </c:pt>
                      <c:pt idx="3">
                        <c:v>7</c:v>
                      </c:pt>
                      <c:pt idx="4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9BB-41EF-95BD-585C199E7E7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'!$F$4</c15:sqref>
                        </c15:formulaRef>
                      </c:ext>
                    </c:extLst>
                    <c:strCache>
                      <c:ptCount val="1"/>
                      <c:pt idx="0">
                        <c:v>Oppilaiden tuotosten arviointi ja korjaaminen</c:v>
                      </c:pt>
                    </c:strCache>
                  </c:strRef>
                </c:tx>
                <c:spPr>
                  <a:solidFill>
                    <a:srgbClr val="FFC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'!$F$5:$F$10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</c:v>
                      </c:pt>
                      <c:pt idx="1">
                        <c:v>4</c:v>
                      </c:pt>
                      <c:pt idx="2">
                        <c:v>3</c:v>
                      </c:pt>
                      <c:pt idx="3">
                        <c:v>5</c:v>
                      </c:pt>
                      <c:pt idx="4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9BB-41EF-95BD-585C199E7E7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'!$G$4</c15:sqref>
                        </c15:formulaRef>
                      </c:ext>
                    </c:extLst>
                    <c:strCache>
                      <c:ptCount val="1"/>
                      <c:pt idx="0">
                        <c:v>Oppilaan ohjaus</c:v>
                      </c:pt>
                    </c:strCache>
                  </c:strRef>
                </c:tx>
                <c:spPr>
                  <a:solidFill>
                    <a:schemeClr val="bg2">
                      <a:lumMod val="60000"/>
                      <a:lumOff val="4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'!$G$5:$G$10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3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9BB-41EF-95BD-585C199E7E7C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'!$H$4</c15:sqref>
                        </c15:formulaRef>
                      </c:ext>
                    </c:extLst>
                    <c:strCache>
                      <c:ptCount val="1"/>
                      <c:pt idx="0">
                        <c:v>Hallinnollinen työ</c:v>
                      </c:pt>
                    </c:strCache>
                  </c:strRef>
                </c:tx>
                <c:spPr>
                  <a:solidFill>
                    <a:srgbClr val="00B0F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'!$C$5:$C$10</c15:sqref>
                        </c15:formulaRef>
                      </c:ext>
                    </c:extLst>
                    <c:strCache>
                      <c:ptCount val="5"/>
                      <c:pt idx="0">
                        <c:v>TALIS-maat</c:v>
                      </c:pt>
                      <c:pt idx="1">
                        <c:v>Viro</c:v>
                      </c:pt>
                      <c:pt idx="2">
                        <c:v>Tanska</c:v>
                      </c:pt>
                      <c:pt idx="3">
                        <c:v>Ruotsi</c:v>
                      </c:pt>
                      <c:pt idx="4">
                        <c:v>Suomi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'6.12b erilaisiin teht kul aika '!$H$5:$H$10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2</c:v>
                      </c:pt>
                      <c:pt idx="2">
                        <c:v>2</c:v>
                      </c:pt>
                      <c:pt idx="3">
                        <c:v>4</c:v>
                      </c:pt>
                      <c:pt idx="4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9BB-41EF-95BD-585C199E7E7C}"/>
                  </c:ext>
                </c:extLst>
              </c15:ser>
            </c15:filteredBarSeries>
          </c:ext>
        </c:extLst>
      </c:barChart>
      <c:catAx>
        <c:axId val="332951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332951936"/>
        <c:crosses val="autoZero"/>
        <c:auto val="1"/>
        <c:lblAlgn val="ctr"/>
        <c:lblOffset val="100"/>
        <c:noMultiLvlLbl val="0"/>
      </c:catAx>
      <c:valAx>
        <c:axId val="332951936"/>
        <c:scaling>
          <c:orientation val="minMax"/>
          <c:max val="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332951544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6.240278857904677E-2"/>
          <c:y val="0.82026321604207264"/>
          <c:w val="0.9375972114209532"/>
          <c:h val="0.1650446874960233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8BD0A-3370-46B7-B72B-FE9EEA2E59D0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5409BB-457C-496B-8B3D-44C4B5FD01C1}">
      <dgm:prSet phldrT="[Text]"/>
      <dgm:spPr/>
      <dgm:t>
        <a:bodyPr/>
        <a:lstStyle/>
        <a:p>
          <a:r>
            <a:rPr lang="en-GB" dirty="0" err="1" smtClean="0"/>
            <a:t>Huolellinen</a:t>
          </a:r>
          <a:r>
            <a:rPr lang="en-GB" dirty="0" smtClean="0"/>
            <a:t> </a:t>
          </a:r>
          <a:r>
            <a:rPr lang="en-GB" dirty="0" err="1" smtClean="0"/>
            <a:t>aikataulutus</a:t>
          </a:r>
          <a:endParaRPr lang="en-GB" dirty="0"/>
        </a:p>
      </dgm:t>
    </dgm:pt>
    <dgm:pt modelId="{24B08C7A-5B20-4272-B154-E0EA8DAC5A77}" type="parTrans" cxnId="{BE5C4091-6C3C-4EB6-823D-9ADAC4AE2FBE}">
      <dgm:prSet/>
      <dgm:spPr/>
      <dgm:t>
        <a:bodyPr/>
        <a:lstStyle/>
        <a:p>
          <a:endParaRPr lang="en-GB"/>
        </a:p>
      </dgm:t>
    </dgm:pt>
    <dgm:pt modelId="{5B49C1F6-C7EB-44D8-8A22-4A3170FADD34}" type="sibTrans" cxnId="{BE5C4091-6C3C-4EB6-823D-9ADAC4AE2FBE}">
      <dgm:prSet/>
      <dgm:spPr/>
      <dgm:t>
        <a:bodyPr/>
        <a:lstStyle/>
        <a:p>
          <a:endParaRPr lang="en-GB"/>
        </a:p>
      </dgm:t>
    </dgm:pt>
    <dgm:pt modelId="{0693BFE9-0C1D-4EA5-8B2E-458B292BC04B}">
      <dgm:prSet phldrT="[Text]"/>
      <dgm:spPr/>
      <dgm:t>
        <a:bodyPr/>
        <a:lstStyle/>
        <a:p>
          <a:r>
            <a:rPr lang="en-GB" smtClean="0"/>
            <a:t>Haetaan aktiivisesti konsensusta</a:t>
          </a:r>
          <a:endParaRPr lang="en-GB" dirty="0"/>
        </a:p>
      </dgm:t>
    </dgm:pt>
    <dgm:pt modelId="{7CA69BBE-322A-4A6F-AC99-6B29E9D5E437}" type="parTrans" cxnId="{8EAE2A5D-A975-4D30-9E99-AAE73F379F05}">
      <dgm:prSet/>
      <dgm:spPr/>
      <dgm:t>
        <a:bodyPr/>
        <a:lstStyle/>
        <a:p>
          <a:endParaRPr lang="en-GB"/>
        </a:p>
      </dgm:t>
    </dgm:pt>
    <dgm:pt modelId="{C5B8DE63-7B17-47EA-9392-241F2E49F493}" type="sibTrans" cxnId="{8EAE2A5D-A975-4D30-9E99-AAE73F379F05}">
      <dgm:prSet/>
      <dgm:spPr/>
      <dgm:t>
        <a:bodyPr/>
        <a:lstStyle/>
        <a:p>
          <a:endParaRPr lang="en-GB"/>
        </a:p>
      </dgm:t>
    </dgm:pt>
    <dgm:pt modelId="{0D293902-D249-4AE0-9A92-0A0C0EF600AA}">
      <dgm:prSet phldrT="[Text]"/>
      <dgm:spPr/>
      <dgm:t>
        <a:bodyPr/>
        <a:lstStyle/>
        <a:p>
          <a:r>
            <a:rPr lang="en-GB" dirty="0" err="1" smtClean="0"/>
            <a:t>Resurssointi</a:t>
          </a:r>
          <a:r>
            <a:rPr lang="en-GB" dirty="0" smtClean="0"/>
            <a:t> </a:t>
          </a:r>
          <a:r>
            <a:rPr lang="en-GB" dirty="0" err="1" smtClean="0"/>
            <a:t>kestävällä</a:t>
          </a:r>
          <a:r>
            <a:rPr lang="en-GB" dirty="0" smtClean="0"/>
            <a:t> </a:t>
          </a:r>
          <a:r>
            <a:rPr lang="en-GB" dirty="0" err="1" smtClean="0"/>
            <a:t>pohjalla</a:t>
          </a:r>
          <a:endParaRPr lang="en-GB" dirty="0"/>
        </a:p>
      </dgm:t>
    </dgm:pt>
    <dgm:pt modelId="{AA42DC03-AC2B-4437-90DE-B58153AB730E}" type="parTrans" cxnId="{F764E11C-368D-4A04-A88F-F1F05C32FC07}">
      <dgm:prSet/>
      <dgm:spPr/>
      <dgm:t>
        <a:bodyPr/>
        <a:lstStyle/>
        <a:p>
          <a:endParaRPr lang="en-GB"/>
        </a:p>
      </dgm:t>
    </dgm:pt>
    <dgm:pt modelId="{F1B6375A-CE6F-45D9-B105-4B84ED3F5C66}" type="sibTrans" cxnId="{F764E11C-368D-4A04-A88F-F1F05C32FC07}">
      <dgm:prSet/>
      <dgm:spPr/>
      <dgm:t>
        <a:bodyPr/>
        <a:lstStyle/>
        <a:p>
          <a:endParaRPr lang="en-GB"/>
        </a:p>
      </dgm:t>
    </dgm:pt>
    <dgm:pt modelId="{212AAA7A-1BBD-417D-9D3A-9468B50AC2DD}">
      <dgm:prSet phldrT="[Text]"/>
      <dgm:spPr/>
      <dgm:t>
        <a:bodyPr/>
        <a:lstStyle/>
        <a:p>
          <a:r>
            <a:rPr lang="en-GB" dirty="0" err="1" smtClean="0"/>
            <a:t>Yhteistyö</a:t>
          </a:r>
          <a:r>
            <a:rPr lang="en-GB" dirty="0" smtClean="0"/>
            <a:t> </a:t>
          </a:r>
          <a:r>
            <a:rPr lang="en-GB" dirty="0" err="1" smtClean="0"/>
            <a:t>opettajajärjestöjen</a:t>
          </a:r>
          <a:r>
            <a:rPr lang="en-GB" dirty="0" smtClean="0"/>
            <a:t> </a:t>
          </a:r>
          <a:r>
            <a:rPr lang="en-GB" dirty="0" err="1" smtClean="0"/>
            <a:t>kanssa</a:t>
          </a:r>
          <a:endParaRPr lang="en-GB" b="1" dirty="0"/>
        </a:p>
      </dgm:t>
    </dgm:pt>
    <dgm:pt modelId="{29C1D6C0-5CCC-463D-9066-BF8A26442F3F}" type="sibTrans" cxnId="{5F48E30C-AF89-4AB5-BA63-A025229BB756}">
      <dgm:prSet/>
      <dgm:spPr/>
      <dgm:t>
        <a:bodyPr/>
        <a:lstStyle/>
        <a:p>
          <a:endParaRPr lang="en-GB"/>
        </a:p>
      </dgm:t>
    </dgm:pt>
    <dgm:pt modelId="{86AACC1C-0D55-46B0-9524-F308B7235C15}" type="parTrans" cxnId="{5F48E30C-AF89-4AB5-BA63-A025229BB756}">
      <dgm:prSet/>
      <dgm:spPr/>
      <dgm:t>
        <a:bodyPr/>
        <a:lstStyle/>
        <a:p>
          <a:endParaRPr lang="en-GB"/>
        </a:p>
      </dgm:t>
    </dgm:pt>
    <dgm:pt modelId="{7B286071-A1EA-4083-B3CC-B5DD25C12156}">
      <dgm:prSet phldrT="[Text]"/>
      <dgm:spPr/>
      <dgm:t>
        <a:bodyPr/>
        <a:lstStyle/>
        <a:p>
          <a:r>
            <a:rPr lang="en-GB" smtClean="0"/>
            <a:t>Sitoutetaan sidosryhmät</a:t>
          </a:r>
          <a:endParaRPr lang="en-GB" dirty="0"/>
        </a:p>
      </dgm:t>
    </dgm:pt>
    <dgm:pt modelId="{158C16DE-D4F2-4219-B0E1-52D210409613}" type="parTrans" cxnId="{B2A0C6B4-ED14-4483-A3F2-9BF279D72FDC}">
      <dgm:prSet/>
      <dgm:spPr/>
      <dgm:t>
        <a:bodyPr/>
        <a:lstStyle/>
        <a:p>
          <a:endParaRPr lang="en-US"/>
        </a:p>
      </dgm:t>
    </dgm:pt>
    <dgm:pt modelId="{0D661E33-0EB6-4520-8371-D726B1F8B505}" type="sibTrans" cxnId="{B2A0C6B4-ED14-4483-A3F2-9BF279D72FDC}">
      <dgm:prSet/>
      <dgm:spPr/>
      <dgm:t>
        <a:bodyPr/>
        <a:lstStyle/>
        <a:p>
          <a:endParaRPr lang="en-US"/>
        </a:p>
      </dgm:t>
    </dgm:pt>
    <dgm:pt modelId="{4011879E-2DF4-4587-A577-D65F8403D45F}">
      <dgm:prSet phldrT="[Text]"/>
      <dgm:spPr/>
      <dgm:t>
        <a:bodyPr/>
        <a:lstStyle/>
        <a:p>
          <a:r>
            <a:rPr lang="en-GB" b="1" smtClean="0"/>
            <a:t>Huolellinen pilotointi</a:t>
          </a:r>
          <a:endParaRPr lang="en-GB" dirty="0"/>
        </a:p>
      </dgm:t>
    </dgm:pt>
    <dgm:pt modelId="{BB24BD9C-8CB4-44A6-AF45-06D4CA5C11E4}" type="parTrans" cxnId="{9C986962-F257-4135-9492-C8A936797277}">
      <dgm:prSet/>
      <dgm:spPr/>
      <dgm:t>
        <a:bodyPr/>
        <a:lstStyle/>
        <a:p>
          <a:endParaRPr lang="en-US"/>
        </a:p>
      </dgm:t>
    </dgm:pt>
    <dgm:pt modelId="{DF1D1D77-178E-4D34-80D3-2ADEB359F220}" type="sibTrans" cxnId="{9C986962-F257-4135-9492-C8A936797277}">
      <dgm:prSet/>
      <dgm:spPr/>
      <dgm:t>
        <a:bodyPr/>
        <a:lstStyle/>
        <a:p>
          <a:endParaRPr lang="en-US"/>
        </a:p>
      </dgm:t>
    </dgm:pt>
    <dgm:pt modelId="{6182BEC8-ED66-47F1-98E3-568BD6DB3E09}" type="pres">
      <dgm:prSet presAssocID="{B4C8BD0A-3370-46B7-B72B-FE9EEA2E59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41C2D46F-6E80-4126-BC5F-3E562B236D02}" type="pres">
      <dgm:prSet presAssocID="{B4C8BD0A-3370-46B7-B72B-FE9EEA2E59D0}" presName="Name1" presStyleCnt="0"/>
      <dgm:spPr/>
      <dgm:t>
        <a:bodyPr/>
        <a:lstStyle/>
        <a:p>
          <a:endParaRPr lang="en-US"/>
        </a:p>
      </dgm:t>
    </dgm:pt>
    <dgm:pt modelId="{F938A320-D08A-4DEF-A65F-71CF95116A18}" type="pres">
      <dgm:prSet presAssocID="{B4C8BD0A-3370-46B7-B72B-FE9EEA2E59D0}" presName="cycle" presStyleCnt="0"/>
      <dgm:spPr/>
      <dgm:t>
        <a:bodyPr/>
        <a:lstStyle/>
        <a:p>
          <a:endParaRPr lang="en-US"/>
        </a:p>
      </dgm:t>
    </dgm:pt>
    <dgm:pt modelId="{2C4BEA2A-580A-4760-89CF-F982D792371C}" type="pres">
      <dgm:prSet presAssocID="{B4C8BD0A-3370-46B7-B72B-FE9EEA2E59D0}" presName="srcNode" presStyleLbl="node1" presStyleIdx="0" presStyleCnt="6"/>
      <dgm:spPr/>
      <dgm:t>
        <a:bodyPr/>
        <a:lstStyle/>
        <a:p>
          <a:endParaRPr lang="en-US"/>
        </a:p>
      </dgm:t>
    </dgm:pt>
    <dgm:pt modelId="{A1B33115-FD36-4E4D-B458-7856E9EACDB4}" type="pres">
      <dgm:prSet presAssocID="{B4C8BD0A-3370-46B7-B72B-FE9EEA2E59D0}" presName="conn" presStyleLbl="parChTrans1D2" presStyleIdx="0" presStyleCnt="1"/>
      <dgm:spPr/>
      <dgm:t>
        <a:bodyPr/>
        <a:lstStyle/>
        <a:p>
          <a:endParaRPr lang="fi-FI"/>
        </a:p>
      </dgm:t>
    </dgm:pt>
    <dgm:pt modelId="{796D9519-E3EC-4D7C-8D84-E8CF7B361256}" type="pres">
      <dgm:prSet presAssocID="{B4C8BD0A-3370-46B7-B72B-FE9EEA2E59D0}" presName="extraNode" presStyleLbl="node1" presStyleIdx="0" presStyleCnt="6"/>
      <dgm:spPr/>
      <dgm:t>
        <a:bodyPr/>
        <a:lstStyle/>
        <a:p>
          <a:endParaRPr lang="en-US"/>
        </a:p>
      </dgm:t>
    </dgm:pt>
    <dgm:pt modelId="{99A699AE-2EAF-47DB-B9DD-E504B4D4562F}" type="pres">
      <dgm:prSet presAssocID="{B4C8BD0A-3370-46B7-B72B-FE9EEA2E59D0}" presName="dstNode" presStyleLbl="node1" presStyleIdx="0" presStyleCnt="6"/>
      <dgm:spPr/>
      <dgm:t>
        <a:bodyPr/>
        <a:lstStyle/>
        <a:p>
          <a:endParaRPr lang="en-US"/>
        </a:p>
      </dgm:t>
    </dgm:pt>
    <dgm:pt modelId="{2C0D3231-8EF8-4F8C-B7E5-D3D9D7A8C677}" type="pres">
      <dgm:prSet presAssocID="{0E5409BB-457C-496B-8B3D-44C4B5FD01C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AB9D745-72D5-47BC-95D3-B4C4BDDAF917}" type="pres">
      <dgm:prSet presAssocID="{0E5409BB-457C-496B-8B3D-44C4B5FD01C1}" presName="accent_1" presStyleCnt="0"/>
      <dgm:spPr/>
      <dgm:t>
        <a:bodyPr/>
        <a:lstStyle/>
        <a:p>
          <a:endParaRPr lang="en-US"/>
        </a:p>
      </dgm:t>
    </dgm:pt>
    <dgm:pt modelId="{44732766-E564-41E5-87ED-87BE230D2988}" type="pres">
      <dgm:prSet presAssocID="{0E5409BB-457C-496B-8B3D-44C4B5FD01C1}" presName="accentRepeatNode" presStyleLbl="solidFgAcc1" presStyleIdx="0" presStyleCnt="6"/>
      <dgm:spPr/>
      <dgm:t>
        <a:bodyPr/>
        <a:lstStyle/>
        <a:p>
          <a:endParaRPr lang="fi-FI"/>
        </a:p>
      </dgm:t>
    </dgm:pt>
    <dgm:pt modelId="{7DC93D06-D168-4ABA-A7E9-41DF5FD262A4}" type="pres">
      <dgm:prSet presAssocID="{7B286071-A1EA-4083-B3CC-B5DD25C1215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8C4E7-20DF-49EA-8D61-CCCB64CDED82}" type="pres">
      <dgm:prSet presAssocID="{7B286071-A1EA-4083-B3CC-B5DD25C12156}" presName="accent_2" presStyleCnt="0"/>
      <dgm:spPr/>
      <dgm:t>
        <a:bodyPr/>
        <a:lstStyle/>
        <a:p>
          <a:endParaRPr lang="en-US"/>
        </a:p>
      </dgm:t>
    </dgm:pt>
    <dgm:pt modelId="{C1FC86BA-C9B6-4CF6-9006-49271A45247E}" type="pres">
      <dgm:prSet presAssocID="{7B286071-A1EA-4083-B3CC-B5DD25C12156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2898638F-5B0A-4520-B334-CE207DB45734}" type="pres">
      <dgm:prSet presAssocID="{212AAA7A-1BBD-417D-9D3A-9468B50AC2D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5689E1-B4CA-42F6-87AC-B5DBD2A5F1F6}" type="pres">
      <dgm:prSet presAssocID="{212AAA7A-1BBD-417D-9D3A-9468B50AC2DD}" presName="accent_3" presStyleCnt="0"/>
      <dgm:spPr/>
      <dgm:t>
        <a:bodyPr/>
        <a:lstStyle/>
        <a:p>
          <a:endParaRPr lang="en-US"/>
        </a:p>
      </dgm:t>
    </dgm:pt>
    <dgm:pt modelId="{698E8079-1194-4AD9-8C8B-E325BFE8C1AD}" type="pres">
      <dgm:prSet presAssocID="{212AAA7A-1BBD-417D-9D3A-9468B50AC2DD}" presName="accentRepeatNode" presStyleLbl="solidFgAcc1" presStyleIdx="2" presStyleCnt="6"/>
      <dgm:spPr/>
      <dgm:t>
        <a:bodyPr/>
        <a:lstStyle/>
        <a:p>
          <a:endParaRPr lang="fi-FI"/>
        </a:p>
      </dgm:t>
    </dgm:pt>
    <dgm:pt modelId="{A8903D82-361F-49CD-B43B-0360AD357F92}" type="pres">
      <dgm:prSet presAssocID="{0693BFE9-0C1D-4EA5-8B2E-458B292BC04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697CB-282B-4671-9BCA-B1D58A8C6BBF}" type="pres">
      <dgm:prSet presAssocID="{0693BFE9-0C1D-4EA5-8B2E-458B292BC04B}" presName="accent_4" presStyleCnt="0"/>
      <dgm:spPr/>
      <dgm:t>
        <a:bodyPr/>
        <a:lstStyle/>
        <a:p>
          <a:endParaRPr lang="en-US"/>
        </a:p>
      </dgm:t>
    </dgm:pt>
    <dgm:pt modelId="{9D89A4E1-F782-4E12-A44D-05D12DD620A2}" type="pres">
      <dgm:prSet presAssocID="{0693BFE9-0C1D-4EA5-8B2E-458B292BC04B}" presName="accentRepeatNode" presStyleLbl="solidFgAcc1" presStyleIdx="3" presStyleCnt="6"/>
      <dgm:spPr/>
      <dgm:t>
        <a:bodyPr/>
        <a:lstStyle/>
        <a:p>
          <a:endParaRPr lang="fi-FI"/>
        </a:p>
      </dgm:t>
    </dgm:pt>
    <dgm:pt modelId="{925152DA-A8B8-4980-9C26-B20E63B1F3CD}" type="pres">
      <dgm:prSet presAssocID="{0D293902-D249-4AE0-9A92-0A0C0EF600A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BB6CB5E-278B-44B1-BCEF-C7DE1F46A501}" type="pres">
      <dgm:prSet presAssocID="{0D293902-D249-4AE0-9A92-0A0C0EF600AA}" presName="accent_5" presStyleCnt="0"/>
      <dgm:spPr/>
      <dgm:t>
        <a:bodyPr/>
        <a:lstStyle/>
        <a:p>
          <a:endParaRPr lang="en-US"/>
        </a:p>
      </dgm:t>
    </dgm:pt>
    <dgm:pt modelId="{B69A16AF-859E-4E70-9C1B-323080706DD0}" type="pres">
      <dgm:prSet presAssocID="{0D293902-D249-4AE0-9A92-0A0C0EF600AA}" presName="accentRepeatNode" presStyleLbl="solidFgAcc1" presStyleIdx="4" presStyleCnt="6"/>
      <dgm:spPr/>
      <dgm:t>
        <a:bodyPr/>
        <a:lstStyle/>
        <a:p>
          <a:endParaRPr lang="fi-FI"/>
        </a:p>
      </dgm:t>
    </dgm:pt>
    <dgm:pt modelId="{011085B9-1B8D-49DD-AD29-75D4FA2F6548}" type="pres">
      <dgm:prSet presAssocID="{4011879E-2DF4-4587-A577-D65F8403D45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8EA0-1567-4541-8177-21A18F04C9FB}" type="pres">
      <dgm:prSet presAssocID="{4011879E-2DF4-4587-A577-D65F8403D45F}" presName="accent_6" presStyleCnt="0"/>
      <dgm:spPr/>
      <dgm:t>
        <a:bodyPr/>
        <a:lstStyle/>
        <a:p>
          <a:endParaRPr lang="en-US"/>
        </a:p>
      </dgm:t>
    </dgm:pt>
    <dgm:pt modelId="{47C8EA71-8CF0-4714-9FCE-492A4ECF34D7}" type="pres">
      <dgm:prSet presAssocID="{4011879E-2DF4-4587-A577-D65F8403D45F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3513D457-B0BF-4A83-84EC-3E33FA7E2154}" type="presOf" srcId="{212AAA7A-1BBD-417D-9D3A-9468B50AC2DD}" destId="{2898638F-5B0A-4520-B334-CE207DB45734}" srcOrd="0" destOrd="0" presId="urn:microsoft.com/office/officeart/2008/layout/VerticalCurvedList"/>
    <dgm:cxn modelId="{0655EC12-7937-42C0-993E-9E011B5BDC69}" type="presOf" srcId="{0693BFE9-0C1D-4EA5-8B2E-458B292BC04B}" destId="{A8903D82-361F-49CD-B43B-0360AD357F92}" srcOrd="0" destOrd="0" presId="urn:microsoft.com/office/officeart/2008/layout/VerticalCurvedList"/>
    <dgm:cxn modelId="{732A64E9-5EF8-4C5E-AE34-5B3FA950CB63}" type="presOf" srcId="{0E5409BB-457C-496B-8B3D-44C4B5FD01C1}" destId="{2C0D3231-8EF8-4F8C-B7E5-D3D9D7A8C677}" srcOrd="0" destOrd="0" presId="urn:microsoft.com/office/officeart/2008/layout/VerticalCurvedList"/>
    <dgm:cxn modelId="{87E49B11-4841-490E-A420-1F1B06A12939}" type="presOf" srcId="{0D293902-D249-4AE0-9A92-0A0C0EF600AA}" destId="{925152DA-A8B8-4980-9C26-B20E63B1F3CD}" srcOrd="0" destOrd="0" presId="urn:microsoft.com/office/officeart/2008/layout/VerticalCurvedList"/>
    <dgm:cxn modelId="{51663815-C897-4E10-9A24-22D89AFCE09A}" type="presOf" srcId="{5B49C1F6-C7EB-44D8-8A22-4A3170FADD34}" destId="{A1B33115-FD36-4E4D-B458-7856E9EACDB4}" srcOrd="0" destOrd="0" presId="urn:microsoft.com/office/officeart/2008/layout/VerticalCurvedList"/>
    <dgm:cxn modelId="{20247136-2822-408F-90A3-B0719EDF07B2}" type="presOf" srcId="{4011879E-2DF4-4587-A577-D65F8403D45F}" destId="{011085B9-1B8D-49DD-AD29-75D4FA2F6548}" srcOrd="0" destOrd="0" presId="urn:microsoft.com/office/officeart/2008/layout/VerticalCurvedList"/>
    <dgm:cxn modelId="{805E0576-DB6B-4463-B0BE-7706096E3425}" type="presOf" srcId="{7B286071-A1EA-4083-B3CC-B5DD25C12156}" destId="{7DC93D06-D168-4ABA-A7E9-41DF5FD262A4}" srcOrd="0" destOrd="0" presId="urn:microsoft.com/office/officeart/2008/layout/VerticalCurvedList"/>
    <dgm:cxn modelId="{9C986962-F257-4135-9492-C8A936797277}" srcId="{B4C8BD0A-3370-46B7-B72B-FE9EEA2E59D0}" destId="{4011879E-2DF4-4587-A577-D65F8403D45F}" srcOrd="5" destOrd="0" parTransId="{BB24BD9C-8CB4-44A6-AF45-06D4CA5C11E4}" sibTransId="{DF1D1D77-178E-4D34-80D3-2ADEB359F220}"/>
    <dgm:cxn modelId="{F764E11C-368D-4A04-A88F-F1F05C32FC07}" srcId="{B4C8BD0A-3370-46B7-B72B-FE9EEA2E59D0}" destId="{0D293902-D249-4AE0-9A92-0A0C0EF600AA}" srcOrd="4" destOrd="0" parTransId="{AA42DC03-AC2B-4437-90DE-B58153AB730E}" sibTransId="{F1B6375A-CE6F-45D9-B105-4B84ED3F5C66}"/>
    <dgm:cxn modelId="{BE5C4091-6C3C-4EB6-823D-9ADAC4AE2FBE}" srcId="{B4C8BD0A-3370-46B7-B72B-FE9EEA2E59D0}" destId="{0E5409BB-457C-496B-8B3D-44C4B5FD01C1}" srcOrd="0" destOrd="0" parTransId="{24B08C7A-5B20-4272-B154-E0EA8DAC5A77}" sibTransId="{5B49C1F6-C7EB-44D8-8A22-4A3170FADD34}"/>
    <dgm:cxn modelId="{B2A0C6B4-ED14-4483-A3F2-9BF279D72FDC}" srcId="{B4C8BD0A-3370-46B7-B72B-FE9EEA2E59D0}" destId="{7B286071-A1EA-4083-B3CC-B5DD25C12156}" srcOrd="1" destOrd="0" parTransId="{158C16DE-D4F2-4219-B0E1-52D210409613}" sibTransId="{0D661E33-0EB6-4520-8371-D726B1F8B505}"/>
    <dgm:cxn modelId="{5F48E30C-AF89-4AB5-BA63-A025229BB756}" srcId="{B4C8BD0A-3370-46B7-B72B-FE9EEA2E59D0}" destId="{212AAA7A-1BBD-417D-9D3A-9468B50AC2DD}" srcOrd="2" destOrd="0" parTransId="{86AACC1C-0D55-46B0-9524-F308B7235C15}" sibTransId="{29C1D6C0-5CCC-463D-9066-BF8A26442F3F}"/>
    <dgm:cxn modelId="{8D77F5C0-1E0D-4F87-8A8B-0D0EA8596555}" type="presOf" srcId="{B4C8BD0A-3370-46B7-B72B-FE9EEA2E59D0}" destId="{6182BEC8-ED66-47F1-98E3-568BD6DB3E09}" srcOrd="0" destOrd="0" presId="urn:microsoft.com/office/officeart/2008/layout/VerticalCurvedList"/>
    <dgm:cxn modelId="{8EAE2A5D-A975-4D30-9E99-AAE73F379F05}" srcId="{B4C8BD0A-3370-46B7-B72B-FE9EEA2E59D0}" destId="{0693BFE9-0C1D-4EA5-8B2E-458B292BC04B}" srcOrd="3" destOrd="0" parTransId="{7CA69BBE-322A-4A6F-AC99-6B29E9D5E437}" sibTransId="{C5B8DE63-7B17-47EA-9392-241F2E49F493}"/>
    <dgm:cxn modelId="{6759FFEB-F12A-4F4C-B664-FE1960195E88}" type="presParOf" srcId="{6182BEC8-ED66-47F1-98E3-568BD6DB3E09}" destId="{41C2D46F-6E80-4126-BC5F-3E562B236D02}" srcOrd="0" destOrd="0" presId="urn:microsoft.com/office/officeart/2008/layout/VerticalCurvedList"/>
    <dgm:cxn modelId="{EBD00FA1-EF05-4561-964F-95CA6D5928CC}" type="presParOf" srcId="{41C2D46F-6E80-4126-BC5F-3E562B236D02}" destId="{F938A320-D08A-4DEF-A65F-71CF95116A18}" srcOrd="0" destOrd="0" presId="urn:microsoft.com/office/officeart/2008/layout/VerticalCurvedList"/>
    <dgm:cxn modelId="{9CB5977C-425A-4480-8B2E-7FC838DDD11B}" type="presParOf" srcId="{F938A320-D08A-4DEF-A65F-71CF95116A18}" destId="{2C4BEA2A-580A-4760-89CF-F982D792371C}" srcOrd="0" destOrd="0" presId="urn:microsoft.com/office/officeart/2008/layout/VerticalCurvedList"/>
    <dgm:cxn modelId="{8F1B0B61-232B-4425-92A8-B40065EBD9F0}" type="presParOf" srcId="{F938A320-D08A-4DEF-A65F-71CF95116A18}" destId="{A1B33115-FD36-4E4D-B458-7856E9EACDB4}" srcOrd="1" destOrd="0" presId="urn:microsoft.com/office/officeart/2008/layout/VerticalCurvedList"/>
    <dgm:cxn modelId="{6503E40E-24F6-4459-9D63-1468AAAE512C}" type="presParOf" srcId="{F938A320-D08A-4DEF-A65F-71CF95116A18}" destId="{796D9519-E3EC-4D7C-8D84-E8CF7B361256}" srcOrd="2" destOrd="0" presId="urn:microsoft.com/office/officeart/2008/layout/VerticalCurvedList"/>
    <dgm:cxn modelId="{5AF45126-3E93-4E6D-9727-50D4143BFF7D}" type="presParOf" srcId="{F938A320-D08A-4DEF-A65F-71CF95116A18}" destId="{99A699AE-2EAF-47DB-B9DD-E504B4D4562F}" srcOrd="3" destOrd="0" presId="urn:microsoft.com/office/officeart/2008/layout/VerticalCurvedList"/>
    <dgm:cxn modelId="{ADFC1BC1-F448-41D1-B438-89087983DCEE}" type="presParOf" srcId="{41C2D46F-6E80-4126-BC5F-3E562B236D02}" destId="{2C0D3231-8EF8-4F8C-B7E5-D3D9D7A8C677}" srcOrd="1" destOrd="0" presId="urn:microsoft.com/office/officeart/2008/layout/VerticalCurvedList"/>
    <dgm:cxn modelId="{E6CE47E7-9A0F-4153-B3B6-A4E36BCA84A9}" type="presParOf" srcId="{41C2D46F-6E80-4126-BC5F-3E562B236D02}" destId="{3AB9D745-72D5-47BC-95D3-B4C4BDDAF917}" srcOrd="2" destOrd="0" presId="urn:microsoft.com/office/officeart/2008/layout/VerticalCurvedList"/>
    <dgm:cxn modelId="{D298927B-5DA4-42AB-8AD9-A9EF1AF8AAB6}" type="presParOf" srcId="{3AB9D745-72D5-47BC-95D3-B4C4BDDAF917}" destId="{44732766-E564-41E5-87ED-87BE230D2988}" srcOrd="0" destOrd="0" presId="urn:microsoft.com/office/officeart/2008/layout/VerticalCurvedList"/>
    <dgm:cxn modelId="{77316D6F-C0C4-439A-BD1A-17BD9BD442AC}" type="presParOf" srcId="{41C2D46F-6E80-4126-BC5F-3E562B236D02}" destId="{7DC93D06-D168-4ABA-A7E9-41DF5FD262A4}" srcOrd="3" destOrd="0" presId="urn:microsoft.com/office/officeart/2008/layout/VerticalCurvedList"/>
    <dgm:cxn modelId="{F65B8A0F-1A13-42F0-A364-7B6416FF0471}" type="presParOf" srcId="{41C2D46F-6E80-4126-BC5F-3E562B236D02}" destId="{9848C4E7-20DF-49EA-8D61-CCCB64CDED82}" srcOrd="4" destOrd="0" presId="urn:microsoft.com/office/officeart/2008/layout/VerticalCurvedList"/>
    <dgm:cxn modelId="{A44CCC3D-E7A4-4780-983B-AAE45E7A98B3}" type="presParOf" srcId="{9848C4E7-20DF-49EA-8D61-CCCB64CDED82}" destId="{C1FC86BA-C9B6-4CF6-9006-49271A45247E}" srcOrd="0" destOrd="0" presId="urn:microsoft.com/office/officeart/2008/layout/VerticalCurvedList"/>
    <dgm:cxn modelId="{234091ED-E56D-45C6-B7B8-37D289D14C9A}" type="presParOf" srcId="{41C2D46F-6E80-4126-BC5F-3E562B236D02}" destId="{2898638F-5B0A-4520-B334-CE207DB45734}" srcOrd="5" destOrd="0" presId="urn:microsoft.com/office/officeart/2008/layout/VerticalCurvedList"/>
    <dgm:cxn modelId="{CC207597-D14F-4C7E-990D-A125728B17EE}" type="presParOf" srcId="{41C2D46F-6E80-4126-BC5F-3E562B236D02}" destId="{315689E1-B4CA-42F6-87AC-B5DBD2A5F1F6}" srcOrd="6" destOrd="0" presId="urn:microsoft.com/office/officeart/2008/layout/VerticalCurvedList"/>
    <dgm:cxn modelId="{73C957BC-1EA6-4A11-AB49-FA0BC588BD20}" type="presParOf" srcId="{315689E1-B4CA-42F6-87AC-B5DBD2A5F1F6}" destId="{698E8079-1194-4AD9-8C8B-E325BFE8C1AD}" srcOrd="0" destOrd="0" presId="urn:microsoft.com/office/officeart/2008/layout/VerticalCurvedList"/>
    <dgm:cxn modelId="{21499230-9FF1-44F6-B3E3-56C683C114BA}" type="presParOf" srcId="{41C2D46F-6E80-4126-BC5F-3E562B236D02}" destId="{A8903D82-361F-49CD-B43B-0360AD357F92}" srcOrd="7" destOrd="0" presId="urn:microsoft.com/office/officeart/2008/layout/VerticalCurvedList"/>
    <dgm:cxn modelId="{E54C2B9E-684D-47E7-9A10-CFD7AD7880CE}" type="presParOf" srcId="{41C2D46F-6E80-4126-BC5F-3E562B236D02}" destId="{28D697CB-282B-4671-9BCA-B1D58A8C6BBF}" srcOrd="8" destOrd="0" presId="urn:microsoft.com/office/officeart/2008/layout/VerticalCurvedList"/>
    <dgm:cxn modelId="{D9FA240C-FFE0-4A66-95B8-B7F108892532}" type="presParOf" srcId="{28D697CB-282B-4671-9BCA-B1D58A8C6BBF}" destId="{9D89A4E1-F782-4E12-A44D-05D12DD620A2}" srcOrd="0" destOrd="0" presId="urn:microsoft.com/office/officeart/2008/layout/VerticalCurvedList"/>
    <dgm:cxn modelId="{16A93C38-49CD-4F72-A2B2-50D8FE5D235A}" type="presParOf" srcId="{41C2D46F-6E80-4126-BC5F-3E562B236D02}" destId="{925152DA-A8B8-4980-9C26-B20E63B1F3CD}" srcOrd="9" destOrd="0" presId="urn:microsoft.com/office/officeart/2008/layout/VerticalCurvedList"/>
    <dgm:cxn modelId="{EAE45547-A0B0-473D-B135-20D7601D678F}" type="presParOf" srcId="{41C2D46F-6E80-4126-BC5F-3E562B236D02}" destId="{BBB6CB5E-278B-44B1-BCEF-C7DE1F46A501}" srcOrd="10" destOrd="0" presId="urn:microsoft.com/office/officeart/2008/layout/VerticalCurvedList"/>
    <dgm:cxn modelId="{5D81D1AC-832F-4A30-944D-D62546BF0069}" type="presParOf" srcId="{BBB6CB5E-278B-44B1-BCEF-C7DE1F46A501}" destId="{B69A16AF-859E-4E70-9C1B-323080706DD0}" srcOrd="0" destOrd="0" presId="urn:microsoft.com/office/officeart/2008/layout/VerticalCurvedList"/>
    <dgm:cxn modelId="{1A16C4CB-DB50-4033-BA3A-5802E9B21781}" type="presParOf" srcId="{41C2D46F-6E80-4126-BC5F-3E562B236D02}" destId="{011085B9-1B8D-49DD-AD29-75D4FA2F6548}" srcOrd="11" destOrd="0" presId="urn:microsoft.com/office/officeart/2008/layout/VerticalCurvedList"/>
    <dgm:cxn modelId="{0D9FD941-D86D-4E82-AEF0-810E7587AD57}" type="presParOf" srcId="{41C2D46F-6E80-4126-BC5F-3E562B236D02}" destId="{51038EA0-1567-4541-8177-21A18F04C9FB}" srcOrd="12" destOrd="0" presId="urn:microsoft.com/office/officeart/2008/layout/VerticalCurvedList"/>
    <dgm:cxn modelId="{BF43B8EE-8CDE-43F8-96F0-A9571023B6DE}" type="presParOf" srcId="{51038EA0-1567-4541-8177-21A18F04C9FB}" destId="{47C8EA71-8CF0-4714-9FCE-492A4ECF34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04188-65AE-46FD-A84F-D324B4DE037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06B8CCA-E88D-4C89-9F1A-BF30DE3E9F0F}">
      <dgm:prSet phldrT="[Teksti]" custT="1"/>
      <dgm:spPr/>
      <dgm:t>
        <a:bodyPr/>
        <a:lstStyle/>
        <a:p>
          <a:pPr marL="0" indent="0"/>
          <a:r>
            <a:rPr lang="fi-FI" sz="2000" b="1" dirty="0" smtClean="0">
              <a:latin typeface="+mn-lt"/>
            </a:rPr>
            <a:t>Uutta </a:t>
          </a:r>
          <a:br>
            <a:rPr lang="fi-FI" sz="2000" b="1" dirty="0" smtClean="0">
              <a:latin typeface="+mn-lt"/>
            </a:rPr>
          </a:br>
          <a:r>
            <a:rPr lang="fi-FI" sz="2000" b="1" dirty="0" smtClean="0">
              <a:latin typeface="+mn-lt"/>
            </a:rPr>
            <a:t>luova asian-</a:t>
          </a:r>
          <a:r>
            <a:rPr lang="fi-FI" sz="2000" b="1" dirty="0" err="1" smtClean="0">
              <a:latin typeface="+mn-lt"/>
            </a:rPr>
            <a:t>tuntijuus</a:t>
          </a:r>
          <a:endParaRPr lang="fi-FI" sz="2000" b="1" dirty="0">
            <a:latin typeface="+mn-lt"/>
          </a:endParaRPr>
        </a:p>
      </dgm:t>
    </dgm:pt>
    <dgm:pt modelId="{2F24A949-F624-4404-9BD5-04A7BAD9E059}" type="parTrans" cxnId="{CE1EA5C4-8B26-4AE0-8D31-7A9AD0ED3A84}">
      <dgm:prSet/>
      <dgm:spPr/>
      <dgm:t>
        <a:bodyPr/>
        <a:lstStyle/>
        <a:p>
          <a:endParaRPr lang="fi-FI"/>
        </a:p>
      </dgm:t>
    </dgm:pt>
    <dgm:pt modelId="{C0B5C341-9EBF-4776-B193-637D11A9C0A3}" type="sibTrans" cxnId="{CE1EA5C4-8B26-4AE0-8D31-7A9AD0ED3A84}">
      <dgm:prSet/>
      <dgm:spPr/>
      <dgm:t>
        <a:bodyPr/>
        <a:lstStyle/>
        <a:p>
          <a:endParaRPr lang="fi-FI"/>
        </a:p>
      </dgm:t>
    </dgm:pt>
    <dgm:pt modelId="{C6D69B40-A7CB-48BB-BC0D-5A066675872A}">
      <dgm:prSet phldrT="[Teksti]" custT="1"/>
      <dgm:spPr/>
      <dgm:t>
        <a:bodyPr/>
        <a:lstStyle/>
        <a:p>
          <a:r>
            <a:rPr lang="fi-FI" sz="2000" b="1" dirty="0" smtClean="0"/>
            <a:t>Oman osaamisen ja yhteisön </a:t>
          </a:r>
          <a:r>
            <a:rPr lang="fi-FI" sz="2000" b="1" dirty="0" err="1" smtClean="0"/>
            <a:t>jat</a:t>
          </a:r>
          <a:r>
            <a:rPr lang="fi-FI" sz="2000" b="1" dirty="0" smtClean="0"/>
            <a:t>-kuva kehittä-</a:t>
          </a:r>
          <a:r>
            <a:rPr lang="fi-FI" sz="2000" b="1" dirty="0" err="1" smtClean="0"/>
            <a:t>minen</a:t>
          </a:r>
          <a:endParaRPr lang="fi-FI" sz="2000" b="1" dirty="0"/>
        </a:p>
      </dgm:t>
    </dgm:pt>
    <dgm:pt modelId="{01303AF1-DE54-4FE3-9B2A-B89AE023CAD1}" type="parTrans" cxnId="{7527EB6D-4B8A-4F21-8DDB-688FED95E722}">
      <dgm:prSet/>
      <dgm:spPr/>
      <dgm:t>
        <a:bodyPr/>
        <a:lstStyle/>
        <a:p>
          <a:endParaRPr lang="fi-FI"/>
        </a:p>
      </dgm:t>
    </dgm:pt>
    <dgm:pt modelId="{9CC3A248-BFDD-4466-9111-33470F6EE6C7}" type="sibTrans" cxnId="{7527EB6D-4B8A-4F21-8DDB-688FED95E722}">
      <dgm:prSet/>
      <dgm:spPr/>
      <dgm:t>
        <a:bodyPr/>
        <a:lstStyle/>
        <a:p>
          <a:endParaRPr lang="fi-FI"/>
        </a:p>
      </dgm:t>
    </dgm:pt>
    <dgm:pt modelId="{64BEE58F-F83B-4F0F-AABD-4177F35589A9}">
      <dgm:prSet phldrT="[Teksti]" custT="1"/>
      <dgm:spPr/>
      <dgm:t>
        <a:bodyPr/>
        <a:lstStyle/>
        <a:p>
          <a:r>
            <a:rPr lang="fi-FI" sz="2000" b="1" dirty="0" smtClean="0"/>
            <a:t>Laaja-alainen perus-</a:t>
          </a:r>
          <a:r>
            <a:rPr lang="fi-FI" sz="2000" b="1" dirty="0" err="1" smtClean="0"/>
            <a:t>osaami</a:t>
          </a:r>
          <a:r>
            <a:rPr lang="fi-FI" sz="2000" b="1" dirty="0" smtClean="0"/>
            <a:t>-</a:t>
          </a:r>
          <a:r>
            <a:rPr lang="fi-FI" sz="2000" b="1" dirty="0" err="1" smtClean="0"/>
            <a:t>nen</a:t>
          </a:r>
          <a:endParaRPr lang="fi-FI" sz="2000" b="1" dirty="0"/>
        </a:p>
      </dgm:t>
    </dgm:pt>
    <dgm:pt modelId="{3DB25044-D463-4F83-8709-3F5FC92B1065}" type="parTrans" cxnId="{68DC1395-E2EB-4535-A9F3-5952ECD2689E}">
      <dgm:prSet/>
      <dgm:spPr/>
      <dgm:t>
        <a:bodyPr/>
        <a:lstStyle/>
        <a:p>
          <a:endParaRPr lang="fi-FI"/>
        </a:p>
      </dgm:t>
    </dgm:pt>
    <dgm:pt modelId="{2547A66A-CA08-4EB0-951B-24494F0C2E41}" type="sibTrans" cxnId="{68DC1395-E2EB-4535-A9F3-5952ECD2689E}">
      <dgm:prSet/>
      <dgm:spPr/>
      <dgm:t>
        <a:bodyPr/>
        <a:lstStyle/>
        <a:p>
          <a:endParaRPr lang="fi-FI"/>
        </a:p>
      </dgm:t>
    </dgm:pt>
    <dgm:pt modelId="{D6F9BF83-3DD1-40EA-ADA4-2C1756A3BC0E}" type="pres">
      <dgm:prSet presAssocID="{66404188-65AE-46FD-A84F-D324B4DE037F}" presName="compositeShape" presStyleCnt="0">
        <dgm:presLayoutVars>
          <dgm:chMax val="7"/>
          <dgm:dir/>
          <dgm:resizeHandles val="exact"/>
        </dgm:presLayoutVars>
      </dgm:prSet>
      <dgm:spPr/>
    </dgm:pt>
    <dgm:pt modelId="{811591E6-FF11-4924-84CD-7992D04AD8EF}" type="pres">
      <dgm:prSet presAssocID="{66404188-65AE-46FD-A84F-D324B4DE037F}" presName="wedge1" presStyleLbl="node1" presStyleIdx="0" presStyleCnt="3" custLinFactNeighborX="280" custLinFactNeighborY="-389"/>
      <dgm:spPr/>
      <dgm:t>
        <a:bodyPr/>
        <a:lstStyle/>
        <a:p>
          <a:endParaRPr lang="fi-FI"/>
        </a:p>
      </dgm:t>
    </dgm:pt>
    <dgm:pt modelId="{7C0376C0-40DF-49FD-9DC7-90CC30E586DA}" type="pres">
      <dgm:prSet presAssocID="{66404188-65AE-46FD-A84F-D324B4DE037F}" presName="dummy1a" presStyleCnt="0"/>
      <dgm:spPr/>
    </dgm:pt>
    <dgm:pt modelId="{F02BAA8A-DC80-4115-9789-14C5D6781107}" type="pres">
      <dgm:prSet presAssocID="{66404188-65AE-46FD-A84F-D324B4DE037F}" presName="dummy1b" presStyleCnt="0"/>
      <dgm:spPr/>
    </dgm:pt>
    <dgm:pt modelId="{92E99823-ED13-4A6F-A3B0-9954BFB2153E}" type="pres">
      <dgm:prSet presAssocID="{66404188-65AE-46FD-A84F-D324B4DE03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A38ED3-FDF3-4CE7-8FC8-5C130DE49529}" type="pres">
      <dgm:prSet presAssocID="{66404188-65AE-46FD-A84F-D324B4DE037F}" presName="wedge2" presStyleLbl="node1" presStyleIdx="1" presStyleCnt="3"/>
      <dgm:spPr/>
      <dgm:t>
        <a:bodyPr/>
        <a:lstStyle/>
        <a:p>
          <a:endParaRPr lang="fi-FI"/>
        </a:p>
      </dgm:t>
    </dgm:pt>
    <dgm:pt modelId="{7F6D411A-8491-4F1D-A5D1-A33EE944C5E7}" type="pres">
      <dgm:prSet presAssocID="{66404188-65AE-46FD-A84F-D324B4DE037F}" presName="dummy2a" presStyleCnt="0"/>
      <dgm:spPr/>
    </dgm:pt>
    <dgm:pt modelId="{D6DBE78D-222A-4AB2-8FC0-C82677C145B3}" type="pres">
      <dgm:prSet presAssocID="{66404188-65AE-46FD-A84F-D324B4DE037F}" presName="dummy2b" presStyleCnt="0"/>
      <dgm:spPr/>
    </dgm:pt>
    <dgm:pt modelId="{62DDA8AB-968B-4E1E-A359-9C9F30086C3A}" type="pres">
      <dgm:prSet presAssocID="{66404188-65AE-46FD-A84F-D324B4DE03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DC2521-D152-40D9-9C08-83D6198A1A3E}" type="pres">
      <dgm:prSet presAssocID="{66404188-65AE-46FD-A84F-D324B4DE037F}" presName="wedge3" presStyleLbl="node1" presStyleIdx="2" presStyleCnt="3"/>
      <dgm:spPr/>
      <dgm:t>
        <a:bodyPr/>
        <a:lstStyle/>
        <a:p>
          <a:endParaRPr lang="fi-FI"/>
        </a:p>
      </dgm:t>
    </dgm:pt>
    <dgm:pt modelId="{1B84B3EC-F4E8-46EE-A1B8-86AEC136EC30}" type="pres">
      <dgm:prSet presAssocID="{66404188-65AE-46FD-A84F-D324B4DE037F}" presName="dummy3a" presStyleCnt="0"/>
      <dgm:spPr/>
    </dgm:pt>
    <dgm:pt modelId="{0C07AFB4-842F-4DED-B613-27E6FE53B868}" type="pres">
      <dgm:prSet presAssocID="{66404188-65AE-46FD-A84F-D324B4DE037F}" presName="dummy3b" presStyleCnt="0"/>
      <dgm:spPr/>
    </dgm:pt>
    <dgm:pt modelId="{4C6D7278-1C6E-46F7-AA10-D56D41645528}" type="pres">
      <dgm:prSet presAssocID="{66404188-65AE-46FD-A84F-D324B4DE03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D08FBA-68A1-419B-A715-F66C288E05C0}" type="pres">
      <dgm:prSet presAssocID="{C0B5C341-9EBF-4776-B193-637D11A9C0A3}" presName="arrowWedge1" presStyleLbl="fgSibTrans2D1" presStyleIdx="0" presStyleCnt="3" custLinFactNeighborX="425" custLinFactNeighborY="950"/>
      <dgm:spPr/>
    </dgm:pt>
    <dgm:pt modelId="{B52F135F-0ED1-4B83-9207-6C0461C1CCC5}" type="pres">
      <dgm:prSet presAssocID="{9CC3A248-BFDD-4466-9111-33470F6EE6C7}" presName="arrowWedge2" presStyleLbl="fgSibTrans2D1" presStyleIdx="1" presStyleCnt="3"/>
      <dgm:spPr/>
    </dgm:pt>
    <dgm:pt modelId="{09EEE2AF-285A-4EA9-B0DA-99B6910643C1}" type="pres">
      <dgm:prSet presAssocID="{2547A66A-CA08-4EB0-951B-24494F0C2E41}" presName="arrowWedge3" presStyleLbl="fgSibTrans2D1" presStyleIdx="2" presStyleCnt="3"/>
      <dgm:spPr/>
    </dgm:pt>
  </dgm:ptLst>
  <dgm:cxnLst>
    <dgm:cxn modelId="{CE1EA5C4-8B26-4AE0-8D31-7A9AD0ED3A84}" srcId="{66404188-65AE-46FD-A84F-D324B4DE037F}" destId="{206B8CCA-E88D-4C89-9F1A-BF30DE3E9F0F}" srcOrd="0" destOrd="0" parTransId="{2F24A949-F624-4404-9BD5-04A7BAD9E059}" sibTransId="{C0B5C341-9EBF-4776-B193-637D11A9C0A3}"/>
    <dgm:cxn modelId="{317C1C7A-CD3B-4D4C-9E0E-4FBE87E3C138}" type="presOf" srcId="{66404188-65AE-46FD-A84F-D324B4DE037F}" destId="{D6F9BF83-3DD1-40EA-ADA4-2C1756A3BC0E}" srcOrd="0" destOrd="0" presId="urn:microsoft.com/office/officeart/2005/8/layout/cycle8"/>
    <dgm:cxn modelId="{E4C80BB7-8AD7-4BF5-B01A-E7C93A5D7D32}" type="presOf" srcId="{C6D69B40-A7CB-48BB-BC0D-5A066675872A}" destId="{62DDA8AB-968B-4E1E-A359-9C9F30086C3A}" srcOrd="1" destOrd="0" presId="urn:microsoft.com/office/officeart/2005/8/layout/cycle8"/>
    <dgm:cxn modelId="{F626FFA7-3954-4375-BE0D-BBBCF8F1AE80}" type="presOf" srcId="{64BEE58F-F83B-4F0F-AABD-4177F35589A9}" destId="{C6DC2521-D152-40D9-9C08-83D6198A1A3E}" srcOrd="0" destOrd="0" presId="urn:microsoft.com/office/officeart/2005/8/layout/cycle8"/>
    <dgm:cxn modelId="{68DC1395-E2EB-4535-A9F3-5952ECD2689E}" srcId="{66404188-65AE-46FD-A84F-D324B4DE037F}" destId="{64BEE58F-F83B-4F0F-AABD-4177F35589A9}" srcOrd="2" destOrd="0" parTransId="{3DB25044-D463-4F83-8709-3F5FC92B1065}" sibTransId="{2547A66A-CA08-4EB0-951B-24494F0C2E41}"/>
    <dgm:cxn modelId="{7527EB6D-4B8A-4F21-8DDB-688FED95E722}" srcId="{66404188-65AE-46FD-A84F-D324B4DE037F}" destId="{C6D69B40-A7CB-48BB-BC0D-5A066675872A}" srcOrd="1" destOrd="0" parTransId="{01303AF1-DE54-4FE3-9B2A-B89AE023CAD1}" sibTransId="{9CC3A248-BFDD-4466-9111-33470F6EE6C7}"/>
    <dgm:cxn modelId="{FFF0B775-24AC-4C93-AD8B-9D51EEA73FEB}" type="presOf" srcId="{C6D69B40-A7CB-48BB-BC0D-5A066675872A}" destId="{4CA38ED3-FDF3-4CE7-8FC8-5C130DE49529}" srcOrd="0" destOrd="0" presId="urn:microsoft.com/office/officeart/2005/8/layout/cycle8"/>
    <dgm:cxn modelId="{74F302A4-85D4-4017-8BFB-CA71A8A2EBBA}" type="presOf" srcId="{206B8CCA-E88D-4C89-9F1A-BF30DE3E9F0F}" destId="{811591E6-FF11-4924-84CD-7992D04AD8EF}" srcOrd="0" destOrd="0" presId="urn:microsoft.com/office/officeart/2005/8/layout/cycle8"/>
    <dgm:cxn modelId="{7590C7C1-6754-4A77-BAA2-C4C0FD463F63}" type="presOf" srcId="{206B8CCA-E88D-4C89-9F1A-BF30DE3E9F0F}" destId="{92E99823-ED13-4A6F-A3B0-9954BFB2153E}" srcOrd="1" destOrd="0" presId="urn:microsoft.com/office/officeart/2005/8/layout/cycle8"/>
    <dgm:cxn modelId="{B6B56FAC-44CA-43D0-A2C6-807E21C32C22}" type="presOf" srcId="{64BEE58F-F83B-4F0F-AABD-4177F35589A9}" destId="{4C6D7278-1C6E-46F7-AA10-D56D41645528}" srcOrd="1" destOrd="0" presId="urn:microsoft.com/office/officeart/2005/8/layout/cycle8"/>
    <dgm:cxn modelId="{9639B21E-18E9-496D-8335-958437B0167C}" type="presParOf" srcId="{D6F9BF83-3DD1-40EA-ADA4-2C1756A3BC0E}" destId="{811591E6-FF11-4924-84CD-7992D04AD8EF}" srcOrd="0" destOrd="0" presId="urn:microsoft.com/office/officeart/2005/8/layout/cycle8"/>
    <dgm:cxn modelId="{F01F35C0-3688-4D4C-BA75-5ACDA98B74D7}" type="presParOf" srcId="{D6F9BF83-3DD1-40EA-ADA4-2C1756A3BC0E}" destId="{7C0376C0-40DF-49FD-9DC7-90CC30E586DA}" srcOrd="1" destOrd="0" presId="urn:microsoft.com/office/officeart/2005/8/layout/cycle8"/>
    <dgm:cxn modelId="{2786CBAF-576E-4D7B-B777-F425BB2417F7}" type="presParOf" srcId="{D6F9BF83-3DD1-40EA-ADA4-2C1756A3BC0E}" destId="{F02BAA8A-DC80-4115-9789-14C5D6781107}" srcOrd="2" destOrd="0" presId="urn:microsoft.com/office/officeart/2005/8/layout/cycle8"/>
    <dgm:cxn modelId="{0EDFDA4E-0A43-4797-9B9A-C5D9E095B8FF}" type="presParOf" srcId="{D6F9BF83-3DD1-40EA-ADA4-2C1756A3BC0E}" destId="{92E99823-ED13-4A6F-A3B0-9954BFB2153E}" srcOrd="3" destOrd="0" presId="urn:microsoft.com/office/officeart/2005/8/layout/cycle8"/>
    <dgm:cxn modelId="{D6DC88DE-848E-4FF5-8C14-5FBCEFA64CAC}" type="presParOf" srcId="{D6F9BF83-3DD1-40EA-ADA4-2C1756A3BC0E}" destId="{4CA38ED3-FDF3-4CE7-8FC8-5C130DE49529}" srcOrd="4" destOrd="0" presId="urn:microsoft.com/office/officeart/2005/8/layout/cycle8"/>
    <dgm:cxn modelId="{0AE0AE68-6B1B-4573-ADB7-D1D873CDC90B}" type="presParOf" srcId="{D6F9BF83-3DD1-40EA-ADA4-2C1756A3BC0E}" destId="{7F6D411A-8491-4F1D-A5D1-A33EE944C5E7}" srcOrd="5" destOrd="0" presId="urn:microsoft.com/office/officeart/2005/8/layout/cycle8"/>
    <dgm:cxn modelId="{3EA6D09B-3E75-416A-9D54-EDC989468148}" type="presParOf" srcId="{D6F9BF83-3DD1-40EA-ADA4-2C1756A3BC0E}" destId="{D6DBE78D-222A-4AB2-8FC0-C82677C145B3}" srcOrd="6" destOrd="0" presId="urn:microsoft.com/office/officeart/2005/8/layout/cycle8"/>
    <dgm:cxn modelId="{9F7978E0-1A85-4B46-ABF3-A6E64879184A}" type="presParOf" srcId="{D6F9BF83-3DD1-40EA-ADA4-2C1756A3BC0E}" destId="{62DDA8AB-968B-4E1E-A359-9C9F30086C3A}" srcOrd="7" destOrd="0" presId="urn:microsoft.com/office/officeart/2005/8/layout/cycle8"/>
    <dgm:cxn modelId="{CAD2B2E7-2EF1-41B8-91BA-02D789E43CA5}" type="presParOf" srcId="{D6F9BF83-3DD1-40EA-ADA4-2C1756A3BC0E}" destId="{C6DC2521-D152-40D9-9C08-83D6198A1A3E}" srcOrd="8" destOrd="0" presId="urn:microsoft.com/office/officeart/2005/8/layout/cycle8"/>
    <dgm:cxn modelId="{31C1E9E6-B27F-450D-A6C6-7E5072231B9B}" type="presParOf" srcId="{D6F9BF83-3DD1-40EA-ADA4-2C1756A3BC0E}" destId="{1B84B3EC-F4E8-46EE-A1B8-86AEC136EC30}" srcOrd="9" destOrd="0" presId="urn:microsoft.com/office/officeart/2005/8/layout/cycle8"/>
    <dgm:cxn modelId="{BF895623-701A-4812-924D-851AD6E3043E}" type="presParOf" srcId="{D6F9BF83-3DD1-40EA-ADA4-2C1756A3BC0E}" destId="{0C07AFB4-842F-4DED-B613-27E6FE53B868}" srcOrd="10" destOrd="0" presId="urn:microsoft.com/office/officeart/2005/8/layout/cycle8"/>
    <dgm:cxn modelId="{83BF0146-10D4-4DE6-9A9A-31E9476A4DA9}" type="presParOf" srcId="{D6F9BF83-3DD1-40EA-ADA4-2C1756A3BC0E}" destId="{4C6D7278-1C6E-46F7-AA10-D56D41645528}" srcOrd="11" destOrd="0" presId="urn:microsoft.com/office/officeart/2005/8/layout/cycle8"/>
    <dgm:cxn modelId="{DC2E5D87-F335-4BFC-A9B0-0CF2092B7ECC}" type="presParOf" srcId="{D6F9BF83-3DD1-40EA-ADA4-2C1756A3BC0E}" destId="{36D08FBA-68A1-419B-A715-F66C288E05C0}" srcOrd="12" destOrd="0" presId="urn:microsoft.com/office/officeart/2005/8/layout/cycle8"/>
    <dgm:cxn modelId="{32BE363E-2F6D-48B5-8A0C-957F9C49D7C3}" type="presParOf" srcId="{D6F9BF83-3DD1-40EA-ADA4-2C1756A3BC0E}" destId="{B52F135F-0ED1-4B83-9207-6C0461C1CCC5}" srcOrd="13" destOrd="0" presId="urn:microsoft.com/office/officeart/2005/8/layout/cycle8"/>
    <dgm:cxn modelId="{4BE8FDB0-20D8-43BA-876A-38F671F59BA8}" type="presParOf" srcId="{D6F9BF83-3DD1-40EA-ADA4-2C1756A3BC0E}" destId="{09EEE2AF-285A-4EA9-B0DA-99B6910643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04188-65AE-46FD-A84F-D324B4DE037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06B8CCA-E88D-4C89-9F1A-BF30DE3E9F0F}">
      <dgm:prSet phldrT="[Teksti]" custT="1"/>
      <dgm:spPr/>
      <dgm:t>
        <a:bodyPr/>
        <a:lstStyle/>
        <a:p>
          <a:pPr marL="0" indent="0"/>
          <a:r>
            <a:rPr lang="fi-FI" sz="2000" b="1" dirty="0" smtClean="0">
              <a:latin typeface="+mn-lt"/>
            </a:rPr>
            <a:t>Uutta </a:t>
          </a:r>
          <a:br>
            <a:rPr lang="fi-FI" sz="2000" b="1" dirty="0" smtClean="0">
              <a:latin typeface="+mn-lt"/>
            </a:rPr>
          </a:br>
          <a:r>
            <a:rPr lang="fi-FI" sz="2000" b="1" dirty="0" smtClean="0">
              <a:latin typeface="+mn-lt"/>
            </a:rPr>
            <a:t>luova asian-</a:t>
          </a:r>
          <a:r>
            <a:rPr lang="fi-FI" sz="2000" b="1" dirty="0" err="1" smtClean="0">
              <a:latin typeface="+mn-lt"/>
            </a:rPr>
            <a:t>tuntijuus</a:t>
          </a:r>
          <a:endParaRPr lang="fi-FI" sz="2000" b="1" dirty="0">
            <a:latin typeface="+mn-lt"/>
          </a:endParaRPr>
        </a:p>
      </dgm:t>
    </dgm:pt>
    <dgm:pt modelId="{2F24A949-F624-4404-9BD5-04A7BAD9E059}" type="parTrans" cxnId="{CE1EA5C4-8B26-4AE0-8D31-7A9AD0ED3A84}">
      <dgm:prSet/>
      <dgm:spPr/>
      <dgm:t>
        <a:bodyPr/>
        <a:lstStyle/>
        <a:p>
          <a:endParaRPr lang="fi-FI"/>
        </a:p>
      </dgm:t>
    </dgm:pt>
    <dgm:pt modelId="{C0B5C341-9EBF-4776-B193-637D11A9C0A3}" type="sibTrans" cxnId="{CE1EA5C4-8B26-4AE0-8D31-7A9AD0ED3A84}">
      <dgm:prSet/>
      <dgm:spPr/>
      <dgm:t>
        <a:bodyPr/>
        <a:lstStyle/>
        <a:p>
          <a:endParaRPr lang="fi-FI"/>
        </a:p>
      </dgm:t>
    </dgm:pt>
    <dgm:pt modelId="{C6D69B40-A7CB-48BB-BC0D-5A066675872A}">
      <dgm:prSet phldrT="[Teksti]" custT="1"/>
      <dgm:spPr/>
      <dgm:t>
        <a:bodyPr/>
        <a:lstStyle/>
        <a:p>
          <a:r>
            <a:rPr lang="fi-FI" sz="2000" b="1" dirty="0" smtClean="0"/>
            <a:t>Oman osaamisen ja yhteisön </a:t>
          </a:r>
          <a:r>
            <a:rPr lang="fi-FI" sz="2000" b="1" dirty="0" err="1" smtClean="0"/>
            <a:t>jat</a:t>
          </a:r>
          <a:r>
            <a:rPr lang="fi-FI" sz="2000" b="1" dirty="0" smtClean="0"/>
            <a:t>-kuva kehittä-</a:t>
          </a:r>
          <a:r>
            <a:rPr lang="fi-FI" sz="2000" b="1" dirty="0" err="1" smtClean="0"/>
            <a:t>minen</a:t>
          </a:r>
          <a:endParaRPr lang="fi-FI" sz="2000" b="1" dirty="0"/>
        </a:p>
      </dgm:t>
    </dgm:pt>
    <dgm:pt modelId="{01303AF1-DE54-4FE3-9B2A-B89AE023CAD1}" type="parTrans" cxnId="{7527EB6D-4B8A-4F21-8DDB-688FED95E722}">
      <dgm:prSet/>
      <dgm:spPr/>
      <dgm:t>
        <a:bodyPr/>
        <a:lstStyle/>
        <a:p>
          <a:endParaRPr lang="fi-FI"/>
        </a:p>
      </dgm:t>
    </dgm:pt>
    <dgm:pt modelId="{9CC3A248-BFDD-4466-9111-33470F6EE6C7}" type="sibTrans" cxnId="{7527EB6D-4B8A-4F21-8DDB-688FED95E722}">
      <dgm:prSet/>
      <dgm:spPr/>
      <dgm:t>
        <a:bodyPr/>
        <a:lstStyle/>
        <a:p>
          <a:endParaRPr lang="fi-FI"/>
        </a:p>
      </dgm:t>
    </dgm:pt>
    <dgm:pt modelId="{64BEE58F-F83B-4F0F-AABD-4177F35589A9}">
      <dgm:prSet phldrT="[Teksti]" custT="1"/>
      <dgm:spPr/>
      <dgm:t>
        <a:bodyPr/>
        <a:lstStyle/>
        <a:p>
          <a:r>
            <a:rPr lang="fi-FI" sz="2000" b="1" dirty="0" smtClean="0"/>
            <a:t>Laaja-alainen perus-</a:t>
          </a:r>
          <a:r>
            <a:rPr lang="fi-FI" sz="2000" b="1" dirty="0" err="1" smtClean="0"/>
            <a:t>osaami</a:t>
          </a:r>
          <a:r>
            <a:rPr lang="fi-FI" sz="2000" b="1" dirty="0" smtClean="0"/>
            <a:t>-</a:t>
          </a:r>
          <a:r>
            <a:rPr lang="fi-FI" sz="2000" b="1" dirty="0" err="1" smtClean="0"/>
            <a:t>nen</a:t>
          </a:r>
          <a:endParaRPr lang="fi-FI" sz="2000" b="1" dirty="0"/>
        </a:p>
      </dgm:t>
    </dgm:pt>
    <dgm:pt modelId="{3DB25044-D463-4F83-8709-3F5FC92B1065}" type="parTrans" cxnId="{68DC1395-E2EB-4535-A9F3-5952ECD2689E}">
      <dgm:prSet/>
      <dgm:spPr/>
      <dgm:t>
        <a:bodyPr/>
        <a:lstStyle/>
        <a:p>
          <a:endParaRPr lang="fi-FI"/>
        </a:p>
      </dgm:t>
    </dgm:pt>
    <dgm:pt modelId="{2547A66A-CA08-4EB0-951B-24494F0C2E41}" type="sibTrans" cxnId="{68DC1395-E2EB-4535-A9F3-5952ECD2689E}">
      <dgm:prSet/>
      <dgm:spPr/>
      <dgm:t>
        <a:bodyPr/>
        <a:lstStyle/>
        <a:p>
          <a:endParaRPr lang="fi-FI"/>
        </a:p>
      </dgm:t>
    </dgm:pt>
    <dgm:pt modelId="{D6F9BF83-3DD1-40EA-ADA4-2C1756A3BC0E}" type="pres">
      <dgm:prSet presAssocID="{66404188-65AE-46FD-A84F-D324B4DE037F}" presName="compositeShape" presStyleCnt="0">
        <dgm:presLayoutVars>
          <dgm:chMax val="7"/>
          <dgm:dir/>
          <dgm:resizeHandles val="exact"/>
        </dgm:presLayoutVars>
      </dgm:prSet>
      <dgm:spPr/>
    </dgm:pt>
    <dgm:pt modelId="{811591E6-FF11-4924-84CD-7992D04AD8EF}" type="pres">
      <dgm:prSet presAssocID="{66404188-65AE-46FD-A84F-D324B4DE037F}" presName="wedge1" presStyleLbl="node1" presStyleIdx="0" presStyleCnt="3" custLinFactNeighborX="280" custLinFactNeighborY="-389"/>
      <dgm:spPr/>
      <dgm:t>
        <a:bodyPr/>
        <a:lstStyle/>
        <a:p>
          <a:endParaRPr lang="fi-FI"/>
        </a:p>
      </dgm:t>
    </dgm:pt>
    <dgm:pt modelId="{7C0376C0-40DF-49FD-9DC7-90CC30E586DA}" type="pres">
      <dgm:prSet presAssocID="{66404188-65AE-46FD-A84F-D324B4DE037F}" presName="dummy1a" presStyleCnt="0"/>
      <dgm:spPr/>
    </dgm:pt>
    <dgm:pt modelId="{F02BAA8A-DC80-4115-9789-14C5D6781107}" type="pres">
      <dgm:prSet presAssocID="{66404188-65AE-46FD-A84F-D324B4DE037F}" presName="dummy1b" presStyleCnt="0"/>
      <dgm:spPr/>
    </dgm:pt>
    <dgm:pt modelId="{92E99823-ED13-4A6F-A3B0-9954BFB2153E}" type="pres">
      <dgm:prSet presAssocID="{66404188-65AE-46FD-A84F-D324B4DE03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A38ED3-FDF3-4CE7-8FC8-5C130DE49529}" type="pres">
      <dgm:prSet presAssocID="{66404188-65AE-46FD-A84F-D324B4DE037F}" presName="wedge2" presStyleLbl="node1" presStyleIdx="1" presStyleCnt="3"/>
      <dgm:spPr/>
      <dgm:t>
        <a:bodyPr/>
        <a:lstStyle/>
        <a:p>
          <a:endParaRPr lang="fi-FI"/>
        </a:p>
      </dgm:t>
    </dgm:pt>
    <dgm:pt modelId="{7F6D411A-8491-4F1D-A5D1-A33EE944C5E7}" type="pres">
      <dgm:prSet presAssocID="{66404188-65AE-46FD-A84F-D324B4DE037F}" presName="dummy2a" presStyleCnt="0"/>
      <dgm:spPr/>
    </dgm:pt>
    <dgm:pt modelId="{D6DBE78D-222A-4AB2-8FC0-C82677C145B3}" type="pres">
      <dgm:prSet presAssocID="{66404188-65AE-46FD-A84F-D324B4DE037F}" presName="dummy2b" presStyleCnt="0"/>
      <dgm:spPr/>
    </dgm:pt>
    <dgm:pt modelId="{62DDA8AB-968B-4E1E-A359-9C9F30086C3A}" type="pres">
      <dgm:prSet presAssocID="{66404188-65AE-46FD-A84F-D324B4DE03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DC2521-D152-40D9-9C08-83D6198A1A3E}" type="pres">
      <dgm:prSet presAssocID="{66404188-65AE-46FD-A84F-D324B4DE037F}" presName="wedge3" presStyleLbl="node1" presStyleIdx="2" presStyleCnt="3"/>
      <dgm:spPr/>
      <dgm:t>
        <a:bodyPr/>
        <a:lstStyle/>
        <a:p>
          <a:endParaRPr lang="fi-FI"/>
        </a:p>
      </dgm:t>
    </dgm:pt>
    <dgm:pt modelId="{1B84B3EC-F4E8-46EE-A1B8-86AEC136EC30}" type="pres">
      <dgm:prSet presAssocID="{66404188-65AE-46FD-A84F-D324B4DE037F}" presName="dummy3a" presStyleCnt="0"/>
      <dgm:spPr/>
    </dgm:pt>
    <dgm:pt modelId="{0C07AFB4-842F-4DED-B613-27E6FE53B868}" type="pres">
      <dgm:prSet presAssocID="{66404188-65AE-46FD-A84F-D324B4DE037F}" presName="dummy3b" presStyleCnt="0"/>
      <dgm:spPr/>
    </dgm:pt>
    <dgm:pt modelId="{4C6D7278-1C6E-46F7-AA10-D56D41645528}" type="pres">
      <dgm:prSet presAssocID="{66404188-65AE-46FD-A84F-D324B4DE03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6D08FBA-68A1-419B-A715-F66C288E05C0}" type="pres">
      <dgm:prSet presAssocID="{C0B5C341-9EBF-4776-B193-637D11A9C0A3}" presName="arrowWedge1" presStyleLbl="fgSibTrans2D1" presStyleIdx="0" presStyleCnt="3" custLinFactNeighborX="425" custLinFactNeighborY="950"/>
      <dgm:spPr/>
    </dgm:pt>
    <dgm:pt modelId="{B52F135F-0ED1-4B83-9207-6C0461C1CCC5}" type="pres">
      <dgm:prSet presAssocID="{9CC3A248-BFDD-4466-9111-33470F6EE6C7}" presName="arrowWedge2" presStyleLbl="fgSibTrans2D1" presStyleIdx="1" presStyleCnt="3"/>
      <dgm:spPr/>
    </dgm:pt>
    <dgm:pt modelId="{09EEE2AF-285A-4EA9-B0DA-99B6910643C1}" type="pres">
      <dgm:prSet presAssocID="{2547A66A-CA08-4EB0-951B-24494F0C2E41}" presName="arrowWedge3" presStyleLbl="fgSibTrans2D1" presStyleIdx="2" presStyleCnt="3"/>
      <dgm:spPr/>
    </dgm:pt>
  </dgm:ptLst>
  <dgm:cxnLst>
    <dgm:cxn modelId="{CE1EA5C4-8B26-4AE0-8D31-7A9AD0ED3A84}" srcId="{66404188-65AE-46FD-A84F-D324B4DE037F}" destId="{206B8CCA-E88D-4C89-9F1A-BF30DE3E9F0F}" srcOrd="0" destOrd="0" parTransId="{2F24A949-F624-4404-9BD5-04A7BAD9E059}" sibTransId="{C0B5C341-9EBF-4776-B193-637D11A9C0A3}"/>
    <dgm:cxn modelId="{317C1C7A-CD3B-4D4C-9E0E-4FBE87E3C138}" type="presOf" srcId="{66404188-65AE-46FD-A84F-D324B4DE037F}" destId="{D6F9BF83-3DD1-40EA-ADA4-2C1756A3BC0E}" srcOrd="0" destOrd="0" presId="urn:microsoft.com/office/officeart/2005/8/layout/cycle8"/>
    <dgm:cxn modelId="{E4C80BB7-8AD7-4BF5-B01A-E7C93A5D7D32}" type="presOf" srcId="{C6D69B40-A7CB-48BB-BC0D-5A066675872A}" destId="{62DDA8AB-968B-4E1E-A359-9C9F30086C3A}" srcOrd="1" destOrd="0" presId="urn:microsoft.com/office/officeart/2005/8/layout/cycle8"/>
    <dgm:cxn modelId="{F626FFA7-3954-4375-BE0D-BBBCF8F1AE80}" type="presOf" srcId="{64BEE58F-F83B-4F0F-AABD-4177F35589A9}" destId="{C6DC2521-D152-40D9-9C08-83D6198A1A3E}" srcOrd="0" destOrd="0" presId="urn:microsoft.com/office/officeart/2005/8/layout/cycle8"/>
    <dgm:cxn modelId="{68DC1395-E2EB-4535-A9F3-5952ECD2689E}" srcId="{66404188-65AE-46FD-A84F-D324B4DE037F}" destId="{64BEE58F-F83B-4F0F-AABD-4177F35589A9}" srcOrd="2" destOrd="0" parTransId="{3DB25044-D463-4F83-8709-3F5FC92B1065}" sibTransId="{2547A66A-CA08-4EB0-951B-24494F0C2E41}"/>
    <dgm:cxn modelId="{7527EB6D-4B8A-4F21-8DDB-688FED95E722}" srcId="{66404188-65AE-46FD-A84F-D324B4DE037F}" destId="{C6D69B40-A7CB-48BB-BC0D-5A066675872A}" srcOrd="1" destOrd="0" parTransId="{01303AF1-DE54-4FE3-9B2A-B89AE023CAD1}" sibTransId="{9CC3A248-BFDD-4466-9111-33470F6EE6C7}"/>
    <dgm:cxn modelId="{FFF0B775-24AC-4C93-AD8B-9D51EEA73FEB}" type="presOf" srcId="{C6D69B40-A7CB-48BB-BC0D-5A066675872A}" destId="{4CA38ED3-FDF3-4CE7-8FC8-5C130DE49529}" srcOrd="0" destOrd="0" presId="urn:microsoft.com/office/officeart/2005/8/layout/cycle8"/>
    <dgm:cxn modelId="{74F302A4-85D4-4017-8BFB-CA71A8A2EBBA}" type="presOf" srcId="{206B8CCA-E88D-4C89-9F1A-BF30DE3E9F0F}" destId="{811591E6-FF11-4924-84CD-7992D04AD8EF}" srcOrd="0" destOrd="0" presId="urn:microsoft.com/office/officeart/2005/8/layout/cycle8"/>
    <dgm:cxn modelId="{7590C7C1-6754-4A77-BAA2-C4C0FD463F63}" type="presOf" srcId="{206B8CCA-E88D-4C89-9F1A-BF30DE3E9F0F}" destId="{92E99823-ED13-4A6F-A3B0-9954BFB2153E}" srcOrd="1" destOrd="0" presId="urn:microsoft.com/office/officeart/2005/8/layout/cycle8"/>
    <dgm:cxn modelId="{B6B56FAC-44CA-43D0-A2C6-807E21C32C22}" type="presOf" srcId="{64BEE58F-F83B-4F0F-AABD-4177F35589A9}" destId="{4C6D7278-1C6E-46F7-AA10-D56D41645528}" srcOrd="1" destOrd="0" presId="urn:microsoft.com/office/officeart/2005/8/layout/cycle8"/>
    <dgm:cxn modelId="{9639B21E-18E9-496D-8335-958437B0167C}" type="presParOf" srcId="{D6F9BF83-3DD1-40EA-ADA4-2C1756A3BC0E}" destId="{811591E6-FF11-4924-84CD-7992D04AD8EF}" srcOrd="0" destOrd="0" presId="urn:microsoft.com/office/officeart/2005/8/layout/cycle8"/>
    <dgm:cxn modelId="{F01F35C0-3688-4D4C-BA75-5ACDA98B74D7}" type="presParOf" srcId="{D6F9BF83-3DD1-40EA-ADA4-2C1756A3BC0E}" destId="{7C0376C0-40DF-49FD-9DC7-90CC30E586DA}" srcOrd="1" destOrd="0" presId="urn:microsoft.com/office/officeart/2005/8/layout/cycle8"/>
    <dgm:cxn modelId="{2786CBAF-576E-4D7B-B777-F425BB2417F7}" type="presParOf" srcId="{D6F9BF83-3DD1-40EA-ADA4-2C1756A3BC0E}" destId="{F02BAA8A-DC80-4115-9789-14C5D6781107}" srcOrd="2" destOrd="0" presId="urn:microsoft.com/office/officeart/2005/8/layout/cycle8"/>
    <dgm:cxn modelId="{0EDFDA4E-0A43-4797-9B9A-C5D9E095B8FF}" type="presParOf" srcId="{D6F9BF83-3DD1-40EA-ADA4-2C1756A3BC0E}" destId="{92E99823-ED13-4A6F-A3B0-9954BFB2153E}" srcOrd="3" destOrd="0" presId="urn:microsoft.com/office/officeart/2005/8/layout/cycle8"/>
    <dgm:cxn modelId="{D6DC88DE-848E-4FF5-8C14-5FBCEFA64CAC}" type="presParOf" srcId="{D6F9BF83-3DD1-40EA-ADA4-2C1756A3BC0E}" destId="{4CA38ED3-FDF3-4CE7-8FC8-5C130DE49529}" srcOrd="4" destOrd="0" presId="urn:microsoft.com/office/officeart/2005/8/layout/cycle8"/>
    <dgm:cxn modelId="{0AE0AE68-6B1B-4573-ADB7-D1D873CDC90B}" type="presParOf" srcId="{D6F9BF83-3DD1-40EA-ADA4-2C1756A3BC0E}" destId="{7F6D411A-8491-4F1D-A5D1-A33EE944C5E7}" srcOrd="5" destOrd="0" presId="urn:microsoft.com/office/officeart/2005/8/layout/cycle8"/>
    <dgm:cxn modelId="{3EA6D09B-3E75-416A-9D54-EDC989468148}" type="presParOf" srcId="{D6F9BF83-3DD1-40EA-ADA4-2C1756A3BC0E}" destId="{D6DBE78D-222A-4AB2-8FC0-C82677C145B3}" srcOrd="6" destOrd="0" presId="urn:microsoft.com/office/officeart/2005/8/layout/cycle8"/>
    <dgm:cxn modelId="{9F7978E0-1A85-4B46-ABF3-A6E64879184A}" type="presParOf" srcId="{D6F9BF83-3DD1-40EA-ADA4-2C1756A3BC0E}" destId="{62DDA8AB-968B-4E1E-A359-9C9F30086C3A}" srcOrd="7" destOrd="0" presId="urn:microsoft.com/office/officeart/2005/8/layout/cycle8"/>
    <dgm:cxn modelId="{CAD2B2E7-2EF1-41B8-91BA-02D789E43CA5}" type="presParOf" srcId="{D6F9BF83-3DD1-40EA-ADA4-2C1756A3BC0E}" destId="{C6DC2521-D152-40D9-9C08-83D6198A1A3E}" srcOrd="8" destOrd="0" presId="urn:microsoft.com/office/officeart/2005/8/layout/cycle8"/>
    <dgm:cxn modelId="{31C1E9E6-B27F-450D-A6C6-7E5072231B9B}" type="presParOf" srcId="{D6F9BF83-3DD1-40EA-ADA4-2C1756A3BC0E}" destId="{1B84B3EC-F4E8-46EE-A1B8-86AEC136EC30}" srcOrd="9" destOrd="0" presId="urn:microsoft.com/office/officeart/2005/8/layout/cycle8"/>
    <dgm:cxn modelId="{BF895623-701A-4812-924D-851AD6E3043E}" type="presParOf" srcId="{D6F9BF83-3DD1-40EA-ADA4-2C1756A3BC0E}" destId="{0C07AFB4-842F-4DED-B613-27E6FE53B868}" srcOrd="10" destOrd="0" presId="urn:microsoft.com/office/officeart/2005/8/layout/cycle8"/>
    <dgm:cxn modelId="{83BF0146-10D4-4DE6-9A9A-31E9476A4DA9}" type="presParOf" srcId="{D6F9BF83-3DD1-40EA-ADA4-2C1756A3BC0E}" destId="{4C6D7278-1C6E-46F7-AA10-D56D41645528}" srcOrd="11" destOrd="0" presId="urn:microsoft.com/office/officeart/2005/8/layout/cycle8"/>
    <dgm:cxn modelId="{DC2E5D87-F335-4BFC-A9B0-0CF2092B7ECC}" type="presParOf" srcId="{D6F9BF83-3DD1-40EA-ADA4-2C1756A3BC0E}" destId="{36D08FBA-68A1-419B-A715-F66C288E05C0}" srcOrd="12" destOrd="0" presId="urn:microsoft.com/office/officeart/2005/8/layout/cycle8"/>
    <dgm:cxn modelId="{32BE363E-2F6D-48B5-8A0C-957F9C49D7C3}" type="presParOf" srcId="{D6F9BF83-3DD1-40EA-ADA4-2C1756A3BC0E}" destId="{B52F135F-0ED1-4B83-9207-6C0461C1CCC5}" srcOrd="13" destOrd="0" presId="urn:microsoft.com/office/officeart/2005/8/layout/cycle8"/>
    <dgm:cxn modelId="{4BE8FDB0-20D8-43BA-876A-38F671F59BA8}" type="presParOf" srcId="{D6F9BF83-3DD1-40EA-ADA4-2C1756A3BC0E}" destId="{09EEE2AF-285A-4EA9-B0DA-99B6910643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3115-FD36-4E4D-B458-7856E9EACDB4}">
      <dsp:nvSpPr>
        <dsp:cNvPr id="0" name=""/>
        <dsp:cNvSpPr/>
      </dsp:nvSpPr>
      <dsp:spPr>
        <a:xfrm>
          <a:off x="-7505860" y="-1147226"/>
          <a:ext cx="8932981" cy="8932981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D3231-8EF8-4F8C-B7E5-D3D9D7A8C677}">
      <dsp:nvSpPr>
        <dsp:cNvPr id="0" name=""/>
        <dsp:cNvSpPr/>
      </dsp:nvSpPr>
      <dsp:spPr>
        <a:xfrm>
          <a:off x="531414" y="349584"/>
          <a:ext cx="6574786" cy="6989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Huolellinen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aikataulutus</a:t>
          </a:r>
          <a:endParaRPr lang="en-GB" sz="2500" kern="1200" dirty="0"/>
        </a:p>
      </dsp:txBody>
      <dsp:txXfrm>
        <a:off x="531414" y="349584"/>
        <a:ext cx="6574786" cy="698904"/>
      </dsp:txXfrm>
    </dsp:sp>
    <dsp:sp modelId="{44732766-E564-41E5-87ED-87BE230D2988}">
      <dsp:nvSpPr>
        <dsp:cNvPr id="0" name=""/>
        <dsp:cNvSpPr/>
      </dsp:nvSpPr>
      <dsp:spPr>
        <a:xfrm>
          <a:off x="94599" y="262221"/>
          <a:ext cx="873630" cy="873630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93D06-D168-4ABA-A7E9-41DF5FD262A4}">
      <dsp:nvSpPr>
        <dsp:cNvPr id="0" name=""/>
        <dsp:cNvSpPr/>
      </dsp:nvSpPr>
      <dsp:spPr>
        <a:xfrm>
          <a:off x="1106310" y="1397808"/>
          <a:ext cx="5999890" cy="6989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Sitoutetaan sidosryhmät</a:t>
          </a:r>
          <a:endParaRPr lang="en-GB" sz="2500" kern="1200" dirty="0"/>
        </a:p>
      </dsp:txBody>
      <dsp:txXfrm>
        <a:off x="1106310" y="1397808"/>
        <a:ext cx="5999890" cy="698904"/>
      </dsp:txXfrm>
    </dsp:sp>
    <dsp:sp modelId="{C1FC86BA-C9B6-4CF6-9006-49271A45247E}">
      <dsp:nvSpPr>
        <dsp:cNvPr id="0" name=""/>
        <dsp:cNvSpPr/>
      </dsp:nvSpPr>
      <dsp:spPr>
        <a:xfrm>
          <a:off x="669495" y="1310445"/>
          <a:ext cx="873630" cy="873630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898638F-5B0A-4520-B334-CE207DB45734}">
      <dsp:nvSpPr>
        <dsp:cNvPr id="0" name=""/>
        <dsp:cNvSpPr/>
      </dsp:nvSpPr>
      <dsp:spPr>
        <a:xfrm>
          <a:off x="1369196" y="2446032"/>
          <a:ext cx="5737004" cy="6989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Yhteistyö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opettajajärjestöjen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kanssa</a:t>
          </a:r>
          <a:endParaRPr lang="en-GB" sz="2500" b="1" kern="1200" dirty="0"/>
        </a:p>
      </dsp:txBody>
      <dsp:txXfrm>
        <a:off x="1369196" y="2446032"/>
        <a:ext cx="5737004" cy="698904"/>
      </dsp:txXfrm>
    </dsp:sp>
    <dsp:sp modelId="{698E8079-1194-4AD9-8C8B-E325BFE8C1AD}">
      <dsp:nvSpPr>
        <dsp:cNvPr id="0" name=""/>
        <dsp:cNvSpPr/>
      </dsp:nvSpPr>
      <dsp:spPr>
        <a:xfrm>
          <a:off x="932381" y="2358668"/>
          <a:ext cx="873630" cy="873630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903D82-361F-49CD-B43B-0360AD357F92}">
      <dsp:nvSpPr>
        <dsp:cNvPr id="0" name=""/>
        <dsp:cNvSpPr/>
      </dsp:nvSpPr>
      <dsp:spPr>
        <a:xfrm>
          <a:off x="1369196" y="3493591"/>
          <a:ext cx="5737004" cy="6989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Haetaan aktiivisesti konsensusta</a:t>
          </a:r>
          <a:endParaRPr lang="en-GB" sz="2500" kern="1200" dirty="0"/>
        </a:p>
      </dsp:txBody>
      <dsp:txXfrm>
        <a:off x="1369196" y="3493591"/>
        <a:ext cx="5737004" cy="698904"/>
      </dsp:txXfrm>
    </dsp:sp>
    <dsp:sp modelId="{9D89A4E1-F782-4E12-A44D-05D12DD620A2}">
      <dsp:nvSpPr>
        <dsp:cNvPr id="0" name=""/>
        <dsp:cNvSpPr/>
      </dsp:nvSpPr>
      <dsp:spPr>
        <a:xfrm>
          <a:off x="932381" y="3406228"/>
          <a:ext cx="873630" cy="873630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5152DA-A8B8-4980-9C26-B20E63B1F3CD}">
      <dsp:nvSpPr>
        <dsp:cNvPr id="0" name=""/>
        <dsp:cNvSpPr/>
      </dsp:nvSpPr>
      <dsp:spPr>
        <a:xfrm>
          <a:off x="1106310" y="4541815"/>
          <a:ext cx="5999890" cy="6989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Resurssointi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kestävällä</a:t>
          </a:r>
          <a:r>
            <a:rPr lang="en-GB" sz="2500" kern="1200" dirty="0" smtClean="0"/>
            <a:t> </a:t>
          </a:r>
          <a:r>
            <a:rPr lang="en-GB" sz="2500" kern="1200" dirty="0" err="1" smtClean="0"/>
            <a:t>pohjalla</a:t>
          </a:r>
          <a:endParaRPr lang="en-GB" sz="2500" kern="1200" dirty="0"/>
        </a:p>
      </dsp:txBody>
      <dsp:txXfrm>
        <a:off x="1106310" y="4541815"/>
        <a:ext cx="5999890" cy="698904"/>
      </dsp:txXfrm>
    </dsp:sp>
    <dsp:sp modelId="{B69A16AF-859E-4E70-9C1B-323080706DD0}">
      <dsp:nvSpPr>
        <dsp:cNvPr id="0" name=""/>
        <dsp:cNvSpPr/>
      </dsp:nvSpPr>
      <dsp:spPr>
        <a:xfrm>
          <a:off x="669495" y="4454452"/>
          <a:ext cx="873630" cy="873630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11085B9-1B8D-49DD-AD29-75D4FA2F6548}">
      <dsp:nvSpPr>
        <dsp:cNvPr id="0" name=""/>
        <dsp:cNvSpPr/>
      </dsp:nvSpPr>
      <dsp:spPr>
        <a:xfrm>
          <a:off x="531414" y="5590038"/>
          <a:ext cx="6574786" cy="6989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75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smtClean="0"/>
            <a:t>Huolellinen pilotointi</a:t>
          </a:r>
          <a:endParaRPr lang="en-GB" sz="2500" kern="1200" dirty="0"/>
        </a:p>
      </dsp:txBody>
      <dsp:txXfrm>
        <a:off x="531414" y="5590038"/>
        <a:ext cx="6574786" cy="698904"/>
      </dsp:txXfrm>
    </dsp:sp>
    <dsp:sp modelId="{47C8EA71-8CF0-4714-9FCE-492A4ECF34D7}">
      <dsp:nvSpPr>
        <dsp:cNvPr id="0" name=""/>
        <dsp:cNvSpPr/>
      </dsp:nvSpPr>
      <dsp:spPr>
        <a:xfrm>
          <a:off x="94599" y="5502675"/>
          <a:ext cx="873630" cy="873630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91E6-FF11-4924-84CD-7992D04AD8EF}">
      <dsp:nvSpPr>
        <dsp:cNvPr id="0" name=""/>
        <dsp:cNvSpPr/>
      </dsp:nvSpPr>
      <dsp:spPr>
        <a:xfrm>
          <a:off x="966996" y="269854"/>
          <a:ext cx="3671937" cy="367193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latin typeface="+mn-lt"/>
            </a:rPr>
            <a:t>Uutta </a:t>
          </a:r>
          <a:br>
            <a:rPr lang="fi-FI" sz="2000" b="1" kern="1200" dirty="0" smtClean="0">
              <a:latin typeface="+mn-lt"/>
            </a:rPr>
          </a:br>
          <a:r>
            <a:rPr lang="fi-FI" sz="2000" b="1" kern="1200" dirty="0" smtClean="0">
              <a:latin typeface="+mn-lt"/>
            </a:rPr>
            <a:t>luova asian-</a:t>
          </a:r>
          <a:r>
            <a:rPr lang="fi-FI" sz="2000" b="1" kern="1200" dirty="0" err="1" smtClean="0">
              <a:latin typeface="+mn-lt"/>
            </a:rPr>
            <a:t>tuntijuus</a:t>
          </a:r>
          <a:endParaRPr lang="fi-FI" sz="2000" b="1" kern="1200" dirty="0">
            <a:latin typeface="+mn-lt"/>
          </a:endParaRPr>
        </a:p>
      </dsp:txBody>
      <dsp:txXfrm>
        <a:off x="2902195" y="1047955"/>
        <a:ext cx="1311406" cy="1092838"/>
      </dsp:txXfrm>
    </dsp:sp>
    <dsp:sp modelId="{4CA38ED3-FDF3-4CE7-8FC8-5C130DE49529}">
      <dsp:nvSpPr>
        <dsp:cNvPr id="0" name=""/>
        <dsp:cNvSpPr/>
      </dsp:nvSpPr>
      <dsp:spPr>
        <a:xfrm>
          <a:off x="881090" y="415278"/>
          <a:ext cx="3671937" cy="367193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Oman osaamisen ja yhteisön </a:t>
          </a:r>
          <a:r>
            <a:rPr lang="fi-FI" sz="2000" b="1" kern="1200" dirty="0" err="1" smtClean="0"/>
            <a:t>jat</a:t>
          </a:r>
          <a:r>
            <a:rPr lang="fi-FI" sz="2000" b="1" kern="1200" dirty="0" smtClean="0"/>
            <a:t>-kuva kehittä-</a:t>
          </a:r>
          <a:r>
            <a:rPr lang="fi-FI" sz="2000" b="1" kern="1200" dirty="0" err="1" smtClean="0"/>
            <a:t>minen</a:t>
          </a:r>
          <a:endParaRPr lang="fi-FI" sz="2000" b="1" kern="1200" dirty="0"/>
        </a:p>
      </dsp:txBody>
      <dsp:txXfrm>
        <a:off x="1755361" y="2797666"/>
        <a:ext cx="1967109" cy="961697"/>
      </dsp:txXfrm>
    </dsp:sp>
    <dsp:sp modelId="{C6DC2521-D152-40D9-9C08-83D6198A1A3E}">
      <dsp:nvSpPr>
        <dsp:cNvPr id="0" name=""/>
        <dsp:cNvSpPr/>
      </dsp:nvSpPr>
      <dsp:spPr>
        <a:xfrm>
          <a:off x="805466" y="284138"/>
          <a:ext cx="3671937" cy="367193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Laaja-alainen perus-</a:t>
          </a:r>
          <a:r>
            <a:rPr lang="fi-FI" sz="2000" b="1" kern="1200" dirty="0" err="1" smtClean="0"/>
            <a:t>osaami</a:t>
          </a:r>
          <a:r>
            <a:rPr lang="fi-FI" sz="2000" b="1" kern="1200" dirty="0" smtClean="0"/>
            <a:t>-</a:t>
          </a:r>
          <a:r>
            <a:rPr lang="fi-FI" sz="2000" b="1" kern="1200" dirty="0" err="1" smtClean="0"/>
            <a:t>nen</a:t>
          </a:r>
          <a:endParaRPr lang="fi-FI" sz="2000" b="1" kern="1200" dirty="0"/>
        </a:p>
      </dsp:txBody>
      <dsp:txXfrm>
        <a:off x="1230799" y="1062239"/>
        <a:ext cx="1311406" cy="1092838"/>
      </dsp:txXfrm>
    </dsp:sp>
    <dsp:sp modelId="{36D08FBA-68A1-419B-A715-F66C288E05C0}">
      <dsp:nvSpPr>
        <dsp:cNvPr id="0" name=""/>
        <dsp:cNvSpPr/>
      </dsp:nvSpPr>
      <dsp:spPr>
        <a:xfrm>
          <a:off x="757527" y="81746"/>
          <a:ext cx="4126558" cy="41265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135F-0ED1-4B83-9207-6C0461C1CCC5}">
      <dsp:nvSpPr>
        <dsp:cNvPr id="0" name=""/>
        <dsp:cNvSpPr/>
      </dsp:nvSpPr>
      <dsp:spPr>
        <a:xfrm>
          <a:off x="653780" y="187736"/>
          <a:ext cx="4126558" cy="41265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EE2AF-285A-4EA9-B0DA-99B6910643C1}">
      <dsp:nvSpPr>
        <dsp:cNvPr id="0" name=""/>
        <dsp:cNvSpPr/>
      </dsp:nvSpPr>
      <dsp:spPr>
        <a:xfrm>
          <a:off x="577852" y="56827"/>
          <a:ext cx="4126558" cy="41265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591E6-FF11-4924-84CD-7992D04AD8EF}">
      <dsp:nvSpPr>
        <dsp:cNvPr id="0" name=""/>
        <dsp:cNvSpPr/>
      </dsp:nvSpPr>
      <dsp:spPr>
        <a:xfrm>
          <a:off x="966996" y="269854"/>
          <a:ext cx="3671937" cy="367193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latin typeface="+mn-lt"/>
            </a:rPr>
            <a:t>Uutta </a:t>
          </a:r>
          <a:br>
            <a:rPr lang="fi-FI" sz="2000" b="1" kern="1200" dirty="0" smtClean="0">
              <a:latin typeface="+mn-lt"/>
            </a:rPr>
          </a:br>
          <a:r>
            <a:rPr lang="fi-FI" sz="2000" b="1" kern="1200" dirty="0" smtClean="0">
              <a:latin typeface="+mn-lt"/>
            </a:rPr>
            <a:t>luova asian-</a:t>
          </a:r>
          <a:r>
            <a:rPr lang="fi-FI" sz="2000" b="1" kern="1200" dirty="0" err="1" smtClean="0">
              <a:latin typeface="+mn-lt"/>
            </a:rPr>
            <a:t>tuntijuus</a:t>
          </a:r>
          <a:endParaRPr lang="fi-FI" sz="2000" b="1" kern="1200" dirty="0">
            <a:latin typeface="+mn-lt"/>
          </a:endParaRPr>
        </a:p>
      </dsp:txBody>
      <dsp:txXfrm>
        <a:off x="2902195" y="1047955"/>
        <a:ext cx="1311406" cy="1092838"/>
      </dsp:txXfrm>
    </dsp:sp>
    <dsp:sp modelId="{4CA38ED3-FDF3-4CE7-8FC8-5C130DE49529}">
      <dsp:nvSpPr>
        <dsp:cNvPr id="0" name=""/>
        <dsp:cNvSpPr/>
      </dsp:nvSpPr>
      <dsp:spPr>
        <a:xfrm>
          <a:off x="881090" y="415278"/>
          <a:ext cx="3671937" cy="367193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Oman osaamisen ja yhteisön </a:t>
          </a:r>
          <a:r>
            <a:rPr lang="fi-FI" sz="2000" b="1" kern="1200" dirty="0" err="1" smtClean="0"/>
            <a:t>jat</a:t>
          </a:r>
          <a:r>
            <a:rPr lang="fi-FI" sz="2000" b="1" kern="1200" dirty="0" smtClean="0"/>
            <a:t>-kuva kehittä-</a:t>
          </a:r>
          <a:r>
            <a:rPr lang="fi-FI" sz="2000" b="1" kern="1200" dirty="0" err="1" smtClean="0"/>
            <a:t>minen</a:t>
          </a:r>
          <a:endParaRPr lang="fi-FI" sz="2000" b="1" kern="1200" dirty="0"/>
        </a:p>
      </dsp:txBody>
      <dsp:txXfrm>
        <a:off x="1755361" y="2797666"/>
        <a:ext cx="1967109" cy="961697"/>
      </dsp:txXfrm>
    </dsp:sp>
    <dsp:sp modelId="{C6DC2521-D152-40D9-9C08-83D6198A1A3E}">
      <dsp:nvSpPr>
        <dsp:cNvPr id="0" name=""/>
        <dsp:cNvSpPr/>
      </dsp:nvSpPr>
      <dsp:spPr>
        <a:xfrm>
          <a:off x="805466" y="284138"/>
          <a:ext cx="3671937" cy="367193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Laaja-alainen perus-</a:t>
          </a:r>
          <a:r>
            <a:rPr lang="fi-FI" sz="2000" b="1" kern="1200" dirty="0" err="1" smtClean="0"/>
            <a:t>osaami</a:t>
          </a:r>
          <a:r>
            <a:rPr lang="fi-FI" sz="2000" b="1" kern="1200" dirty="0" smtClean="0"/>
            <a:t>-</a:t>
          </a:r>
          <a:r>
            <a:rPr lang="fi-FI" sz="2000" b="1" kern="1200" dirty="0" err="1" smtClean="0"/>
            <a:t>nen</a:t>
          </a:r>
          <a:endParaRPr lang="fi-FI" sz="2000" b="1" kern="1200" dirty="0"/>
        </a:p>
      </dsp:txBody>
      <dsp:txXfrm>
        <a:off x="1230799" y="1062239"/>
        <a:ext cx="1311406" cy="1092838"/>
      </dsp:txXfrm>
    </dsp:sp>
    <dsp:sp modelId="{36D08FBA-68A1-419B-A715-F66C288E05C0}">
      <dsp:nvSpPr>
        <dsp:cNvPr id="0" name=""/>
        <dsp:cNvSpPr/>
      </dsp:nvSpPr>
      <dsp:spPr>
        <a:xfrm>
          <a:off x="757527" y="81746"/>
          <a:ext cx="4126558" cy="41265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F135F-0ED1-4B83-9207-6C0461C1CCC5}">
      <dsp:nvSpPr>
        <dsp:cNvPr id="0" name=""/>
        <dsp:cNvSpPr/>
      </dsp:nvSpPr>
      <dsp:spPr>
        <a:xfrm>
          <a:off x="653780" y="187736"/>
          <a:ext cx="4126558" cy="41265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EE2AF-285A-4EA9-B0DA-99B6910643C1}">
      <dsp:nvSpPr>
        <dsp:cNvPr id="0" name=""/>
        <dsp:cNvSpPr/>
      </dsp:nvSpPr>
      <dsp:spPr>
        <a:xfrm>
          <a:off x="577852" y="56827"/>
          <a:ext cx="4126558" cy="41265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0.11837</cdr:x>
      <cdr:y>0.03195</cdr:y>
    </cdr:from>
    <cdr:to>
      <cdr:x>0.21969</cdr:x>
      <cdr:y>0.15108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8281" y="163355"/>
          <a:ext cx="914400" cy="6090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600" dirty="0" smtClean="0"/>
            <a:t>Verkostot</a:t>
          </a:r>
          <a:br>
            <a:rPr lang="fi-FI" sz="1600" dirty="0" smtClean="0"/>
          </a:br>
          <a:r>
            <a:rPr lang="fi-FI" sz="1600" dirty="0" smtClean="0"/>
            <a:t>ja yhteistyö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0.86137</cdr:x>
      <cdr:y>0.91688</cdr:y>
    </cdr:from>
    <cdr:to>
      <cdr:x>0.92551</cdr:x>
      <cdr:y>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768752" y="3816425"/>
          <a:ext cx="504056" cy="34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200" dirty="0" smtClean="0"/>
            <a:t>%</a:t>
          </a:r>
          <a:endParaRPr lang="fi-FI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336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fi-FI"/>
              <a:t>Jari Lavonen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754" y="1"/>
            <a:ext cx="2890335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035"/>
            <a:ext cx="2890336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GB" dirty="0" err="1" smtClean="0"/>
              <a:t>Ainedidaktiikan</a:t>
            </a:r>
            <a:r>
              <a:rPr lang="en-GB" dirty="0" smtClean="0"/>
              <a:t> </a:t>
            </a:r>
            <a:r>
              <a:rPr lang="en-GB" dirty="0" err="1" smtClean="0"/>
              <a:t>perusteet</a:t>
            </a:r>
            <a:r>
              <a:rPr lang="en-GB" dirty="0" smtClean="0"/>
              <a:t>,  </a:t>
            </a:r>
            <a:r>
              <a:rPr lang="en-GB" dirty="0" err="1"/>
              <a:t>syksy</a:t>
            </a:r>
            <a:r>
              <a:rPr lang="en-GB" dirty="0"/>
              <a:t> </a:t>
            </a:r>
            <a:r>
              <a:rPr lang="en-GB" dirty="0" smtClean="0"/>
              <a:t>2016</a:t>
            </a:r>
          </a:p>
          <a:p>
            <a:endParaRPr lang="fi-FI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754" y="9378035"/>
            <a:ext cx="2890335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545C69CC-FE60-49E1-9C52-D5A271D1949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4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336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fi-FI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754" y="1"/>
            <a:ext cx="2890335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5A4BD44C-5E0A-440C-8DC0-B3B5F42217EB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909" y="4690550"/>
            <a:ext cx="4889273" cy="444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0"/>
            <a:r>
              <a:rPr lang="fi-FI" noProof="0" smtClean="0"/>
              <a:t>Second level</a:t>
            </a:r>
          </a:p>
          <a:p>
            <a:pPr lvl="0"/>
            <a:r>
              <a:rPr lang="fi-FI" noProof="0" smtClean="0"/>
              <a:t>Third level</a:t>
            </a:r>
          </a:p>
          <a:p>
            <a:pPr lvl="0"/>
            <a:r>
              <a:rPr lang="fi-FI" noProof="0" smtClean="0"/>
              <a:t>Fourth level</a:t>
            </a:r>
          </a:p>
          <a:p>
            <a:pPr lvl="0"/>
            <a:r>
              <a:rPr lang="fi-FI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035"/>
            <a:ext cx="2890336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fi-FI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754" y="9378035"/>
            <a:ext cx="2890335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34" tIns="43617" rIns="87234" bIns="43617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49222450-DE0C-4F12-8E99-70D7EBB50A7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1508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6A7CD3F-5351-45EA-824B-F5F61519FF81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085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742D1-6FB1-4EAF-A30A-980900FDA580}" type="slidenum">
              <a:rPr lang="fi-FI"/>
              <a:pPr/>
              <a:t>1</a:t>
            </a:fld>
            <a:endParaRPr lang="fi-FI"/>
          </a:p>
        </p:txBody>
      </p:sp>
      <p:sp>
        <p:nvSpPr>
          <p:cNvPr id="108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284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33B5A74-7555-416D-8010-37BE87458297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AD65-47E9-4835-8368-B9AE482D1B07}" type="slidenum">
              <a:rPr lang="fi-FI"/>
              <a:pPr/>
              <a:t>14</a:t>
            </a:fld>
            <a:endParaRPr lang="fi-FI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1363"/>
            <a:ext cx="4932363" cy="3700462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418" y="4690550"/>
            <a:ext cx="4892255" cy="4440937"/>
          </a:xfrm>
          <a:noFill/>
          <a:ln/>
        </p:spPr>
        <p:txBody>
          <a:bodyPr/>
          <a:lstStyle/>
          <a:p>
            <a:pPr eaLnBrk="1" hangingPunct="1"/>
            <a:r>
              <a:rPr lang="fi-FI" dirty="0" smtClean="0"/>
              <a:t>Edellä tarkasteltiin luonnontieteiden</a:t>
            </a:r>
            <a:r>
              <a:rPr lang="fi-FI" baseline="0" dirty="0" smtClean="0"/>
              <a:t> opettajaa ja työtä laaja-alaisesti. Nyt katsotaan opetusta ja oppimista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5368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9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99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853B3-72D1-4408-A28E-6DF3A9A11F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6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855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853B3-72D1-4408-A28E-6DF3A9A11F6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54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853B3-72D1-4408-A28E-6DF3A9A11F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54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33B5A74-7555-416D-8010-37BE87458297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AD65-47E9-4835-8368-B9AE482D1B07}" type="slidenum">
              <a:rPr lang="fi-FI"/>
              <a:pPr/>
              <a:t>43</a:t>
            </a:fld>
            <a:endParaRPr lang="fi-FI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1363"/>
            <a:ext cx="4932363" cy="3700462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418" y="4690550"/>
            <a:ext cx="4892255" cy="4440937"/>
          </a:xfrm>
          <a:noFill/>
          <a:ln/>
        </p:spPr>
        <p:txBody>
          <a:bodyPr/>
          <a:lstStyle/>
          <a:p>
            <a:pPr eaLnBrk="1" hangingPunct="1"/>
            <a:r>
              <a:rPr lang="fi-FI" dirty="0" smtClean="0"/>
              <a:t>Edellä tarkasteltiin luonnontieteiden</a:t>
            </a:r>
            <a:r>
              <a:rPr lang="fi-FI" baseline="0" dirty="0" smtClean="0"/>
              <a:t> opettajaa ja työtä laaja-alaisesti. Nyt katsotaan opetusta ja oppimista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95172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62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95A41-0E7C-43B6-8236-E81EED74C70A}" type="slidenum">
              <a:rPr lang="fi-FI" altLang="fi-FI" smtClean="0"/>
              <a:pPr/>
              <a:t>46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1888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76" indent="-228576">
              <a:buAutoNum type="arabicPeriod"/>
            </a:pPr>
            <a:r>
              <a:rPr lang="fi-FI" dirty="0" smtClean="0"/>
              <a:t>Liian yksilökeskeinen</a:t>
            </a:r>
          </a:p>
          <a:p>
            <a:pPr marL="228576" indent="-228576">
              <a:buAutoNum type="arabicPeriod"/>
            </a:pPr>
            <a:r>
              <a:rPr lang="fi-FI" dirty="0" smtClean="0"/>
              <a:t>Luova ajattelu</a:t>
            </a:r>
          </a:p>
          <a:p>
            <a:pPr marL="228576" indent="-228576">
              <a:buAutoNum type="arabicPeriod"/>
            </a:pPr>
            <a:r>
              <a:rPr lang="fi-FI" dirty="0" smtClean="0"/>
              <a:t>Erilaiset oppilaat, variaatio, … monikulttuurisuus</a:t>
            </a:r>
          </a:p>
          <a:p>
            <a:pPr marL="228576" indent="-228576">
              <a:buAutoNum type="arabicPeriod"/>
            </a:pPr>
            <a:r>
              <a:rPr lang="fi-FI" dirty="0" smtClean="0"/>
              <a:t>Verkostot</a:t>
            </a:r>
            <a:r>
              <a:rPr lang="fi-FI" baseline="0" dirty="0" smtClean="0"/>
              <a:t> ja kumppanuudet (OKL opinnoissa sekaryhmiä …)</a:t>
            </a:r>
          </a:p>
          <a:p>
            <a:pPr marL="228576" indent="-228576">
              <a:buAutoNum type="arabicPeriod"/>
            </a:pPr>
            <a:endParaRPr lang="fi-FI" baseline="0" dirty="0" smtClean="0"/>
          </a:p>
          <a:p>
            <a:r>
              <a:rPr lang="fi-FI" baseline="0" dirty="0" smtClean="0"/>
              <a:t>80-luvulla </a:t>
            </a:r>
            <a:r>
              <a:rPr lang="fi-FI" baseline="0" dirty="0" err="1" smtClean="0"/>
              <a:t>kysttiin</a:t>
            </a:r>
            <a:r>
              <a:rPr lang="fi-FI" baseline="0" dirty="0" smtClean="0"/>
              <a:t>, millaista tietoa ope tarvitsee?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040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33B5A74-7555-416D-8010-37BE87458297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AD65-47E9-4835-8368-B9AE482D1B07}" type="slidenum">
              <a:rPr lang="fi-FI"/>
              <a:pPr/>
              <a:t>47</a:t>
            </a:fld>
            <a:endParaRPr lang="fi-FI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1363"/>
            <a:ext cx="4932363" cy="3700462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418" y="4690550"/>
            <a:ext cx="4892255" cy="4440937"/>
          </a:xfrm>
          <a:noFill/>
          <a:ln/>
        </p:spPr>
        <p:txBody>
          <a:bodyPr/>
          <a:lstStyle/>
          <a:p>
            <a:pPr eaLnBrk="1" hangingPunct="1"/>
            <a:r>
              <a:rPr lang="fi-FI" dirty="0" smtClean="0"/>
              <a:t>Edellä tarkasteltiin luonnontieteiden</a:t>
            </a:r>
            <a:r>
              <a:rPr lang="fi-FI" baseline="0" dirty="0" smtClean="0"/>
              <a:t> opettajaa ja työtä laaja-alaisesti. Nyt katsotaan opetusta ja oppimista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45870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33B5A74-7555-416D-8010-37BE87458297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AD65-47E9-4835-8368-B9AE482D1B07}" type="slidenum">
              <a:rPr lang="fi-FI"/>
              <a:pPr/>
              <a:t>56</a:t>
            </a:fld>
            <a:endParaRPr lang="fi-FI"/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41363"/>
            <a:ext cx="4932363" cy="3700462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418" y="4690550"/>
            <a:ext cx="4892255" cy="4440937"/>
          </a:xfrm>
          <a:noFill/>
          <a:ln/>
        </p:spPr>
        <p:txBody>
          <a:bodyPr/>
          <a:lstStyle/>
          <a:p>
            <a:pPr eaLnBrk="1" hangingPunct="1"/>
            <a:r>
              <a:rPr lang="fi-FI" dirty="0" smtClean="0"/>
              <a:t>Edellä tarkasteltiin luonnontieteiden</a:t>
            </a:r>
            <a:r>
              <a:rPr lang="fi-FI" baseline="0" dirty="0" smtClean="0"/>
              <a:t> opettajaa ja työtä laaja-alaisesti. Nyt katsotaan opetusta ja oppimista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14736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76" indent="-228576">
              <a:buAutoNum type="arabicPeriod"/>
            </a:pPr>
            <a:r>
              <a:rPr lang="fi-FI" dirty="0" smtClean="0"/>
              <a:t>Liian yksilökeskeinen</a:t>
            </a:r>
          </a:p>
          <a:p>
            <a:pPr marL="228576" indent="-228576">
              <a:buAutoNum type="arabicPeriod"/>
            </a:pPr>
            <a:r>
              <a:rPr lang="fi-FI" dirty="0" smtClean="0"/>
              <a:t>Luova ajattelu</a:t>
            </a:r>
          </a:p>
          <a:p>
            <a:pPr marL="228576" indent="-228576">
              <a:buAutoNum type="arabicPeriod"/>
            </a:pPr>
            <a:r>
              <a:rPr lang="fi-FI" dirty="0" smtClean="0"/>
              <a:t>Erilaiset oppilaat, variaatio, … monikulttuurisuus</a:t>
            </a:r>
          </a:p>
          <a:p>
            <a:pPr marL="228576" indent="-228576">
              <a:buAutoNum type="arabicPeriod"/>
            </a:pPr>
            <a:r>
              <a:rPr lang="fi-FI" dirty="0" smtClean="0"/>
              <a:t>Verkostot</a:t>
            </a:r>
            <a:r>
              <a:rPr lang="fi-FI" baseline="0" dirty="0" smtClean="0"/>
              <a:t> ja kumppanuudet (OKL opinnoissa sekaryhmiä …)</a:t>
            </a:r>
          </a:p>
          <a:p>
            <a:pPr marL="228576" indent="-228576">
              <a:buAutoNum type="arabicPeriod"/>
            </a:pPr>
            <a:endParaRPr lang="fi-FI" baseline="0" dirty="0" smtClean="0"/>
          </a:p>
          <a:p>
            <a:r>
              <a:rPr lang="fi-FI" baseline="0" dirty="0" smtClean="0"/>
              <a:t>80-luvulla </a:t>
            </a:r>
            <a:r>
              <a:rPr lang="fi-FI" baseline="0" dirty="0" err="1" smtClean="0"/>
              <a:t>kysttiin</a:t>
            </a:r>
            <a:r>
              <a:rPr lang="fi-FI" baseline="0" dirty="0" smtClean="0"/>
              <a:t>, millaista tietoa ope tarvitsee?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46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703" indent="-282578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313" indent="-226063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438" indent="-226063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563" indent="-226063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688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813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938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3063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9C3937-374A-4B9C-8490-AC98481C7EB8}" type="slidenum">
              <a:rPr lang="en-US" sz="1300"/>
              <a:pPr/>
              <a:t>58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125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703" indent="-282578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313" indent="-226063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438" indent="-226063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563" indent="-226063" defTabSz="90582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688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813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938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3063" indent="-226063" defTabSz="90582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9C3937-374A-4B9C-8490-AC98481C7EB8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1908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475CC-7CFA-4682-BDF3-D16C8B909533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60413"/>
            <a:ext cx="5089525" cy="38163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246" y="4831714"/>
            <a:ext cx="5167227" cy="4579638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931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78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79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D990F72-0065-4705-B9B9-FBFE2028BA75}" type="datetime1">
              <a:rPr lang="fi-FI"/>
              <a:pPr/>
              <a:t>16.1.2018</a:t>
            </a:fld>
            <a:endParaRPr lang="fi-FI"/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36F42-E6D1-4EBD-B223-51E23A7C855B}" type="slidenum">
              <a:rPr lang="fi-FI"/>
              <a:pPr/>
              <a:t>9</a:t>
            </a:fld>
            <a:endParaRPr lang="fi-FI"/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5"/>
            <a:ext cx="5680075" cy="4603750"/>
          </a:xfrm>
          <a:noFill/>
          <a:ln/>
        </p:spPr>
        <p:txBody>
          <a:bodyPr/>
          <a:lstStyle/>
          <a:p>
            <a:pPr defTabSz="914211" eaLnBrk="1" hangingPunct="1"/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75900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Input (korkeasti koulutetut opettajat), </a:t>
            </a:r>
            <a:r>
              <a:rPr lang="fi-FI" dirty="0" err="1" smtClean="0"/>
              <a:t>leadership</a:t>
            </a:r>
            <a:r>
              <a:rPr lang="fi-FI" dirty="0" smtClean="0"/>
              <a:t> in the </a:t>
            </a:r>
            <a:r>
              <a:rPr lang="fi-FI" dirty="0" err="1" smtClean="0"/>
              <a:t>middle</a:t>
            </a:r>
            <a:r>
              <a:rPr lang="fi-FI" dirty="0" smtClean="0"/>
              <a:t> eli yhteinen visio ja vuorovaikutus.</a:t>
            </a:r>
          </a:p>
          <a:p>
            <a:r>
              <a:rPr lang="fi-FI" dirty="0" err="1" smtClean="0"/>
              <a:t>Leadershipista</a:t>
            </a:r>
            <a:r>
              <a:rPr lang="fi-FI" dirty="0" smtClean="0"/>
              <a:t> on kaksi perusmallia: </a:t>
            </a:r>
            <a:r>
              <a:rPr lang="fi-FI" dirty="0" err="1" smtClean="0"/>
              <a:t>instructional</a:t>
            </a:r>
            <a:r>
              <a:rPr lang="fi-FI" dirty="0" smtClean="0"/>
              <a:t> ja </a:t>
            </a:r>
            <a:r>
              <a:rPr lang="fi-FI" dirty="0" err="1" smtClean="0"/>
              <a:t>transformational</a:t>
            </a:r>
            <a:r>
              <a:rPr lang="fi-FI" dirty="0" smtClean="0"/>
              <a:t>.  </a:t>
            </a:r>
            <a:r>
              <a:rPr lang="fi-FI" dirty="0" err="1" smtClean="0"/>
              <a:t>Ensimmäine</a:t>
            </a:r>
            <a:r>
              <a:rPr lang="fi-FI" dirty="0" smtClean="0"/>
              <a:t> top</a:t>
            </a:r>
            <a:r>
              <a:rPr lang="fi-FI" baseline="0" dirty="0" smtClean="0"/>
              <a:t> </a:t>
            </a:r>
            <a:r>
              <a:rPr lang="fi-FI" baseline="0" dirty="0" err="1" smtClean="0"/>
              <a:t>down</a:t>
            </a:r>
            <a:r>
              <a:rPr lang="fi-FI" baseline="0" dirty="0" smtClean="0"/>
              <a:t> ja jälkimmäinen </a:t>
            </a:r>
            <a:r>
              <a:rPr lang="fi-FI" baseline="0" dirty="0" err="1" smtClean="0"/>
              <a:t>bottom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up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02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4BD44C-5E0A-440C-8DC0-B3B5F42217EB}" type="datetime1">
              <a:rPr lang="fi-FI" smtClean="0"/>
              <a:pPr/>
              <a:t>16.1.2018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2450-DE0C-4F12-8E99-70D7EBB50A7A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54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kansi_tk_kayttaytym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35333"/>
            <a:ext cx="9145588" cy="68595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-108520" y="-35333"/>
            <a:ext cx="9361040" cy="68933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14"/>
          <p:cNvSpPr>
            <a:spLocks noEditPoints="1"/>
          </p:cNvSpPr>
          <p:nvPr userDrawn="1"/>
        </p:nvSpPr>
        <p:spPr bwMode="auto">
          <a:xfrm>
            <a:off x="14288" y="41275"/>
            <a:ext cx="1782762" cy="1671638"/>
          </a:xfrm>
          <a:custGeom>
            <a:avLst/>
            <a:gdLst>
              <a:gd name="T0" fmla="*/ 372149769 w 8135"/>
              <a:gd name="T1" fmla="*/ 220048175 h 7628"/>
              <a:gd name="T2" fmla="*/ 328974920 w 8135"/>
              <a:gd name="T3" fmla="*/ 197140530 h 7628"/>
              <a:gd name="T4" fmla="*/ 314279127 w 8135"/>
              <a:gd name="T5" fmla="*/ 180908255 h 7628"/>
              <a:gd name="T6" fmla="*/ 296749760 w 8135"/>
              <a:gd name="T7" fmla="*/ 165348316 h 7628"/>
              <a:gd name="T8" fmla="*/ 281573816 w 8135"/>
              <a:gd name="T9" fmla="*/ 154926885 h 7628"/>
              <a:gd name="T10" fmla="*/ 271632422 w 8135"/>
              <a:gd name="T11" fmla="*/ 120157370 h 7628"/>
              <a:gd name="T12" fmla="*/ 256792649 w 8135"/>
              <a:gd name="T13" fmla="*/ 89709802 h 7628"/>
              <a:gd name="T14" fmla="*/ 226056102 w 8135"/>
              <a:gd name="T15" fmla="*/ 68242815 h 7628"/>
              <a:gd name="T16" fmla="*/ 201371141 w 8135"/>
              <a:gd name="T17" fmla="*/ 68770954 h 7628"/>
              <a:gd name="T18" fmla="*/ 210111608 w 8135"/>
              <a:gd name="T19" fmla="*/ 87548596 h 7628"/>
              <a:gd name="T20" fmla="*/ 202619842 w 8135"/>
              <a:gd name="T21" fmla="*/ 101956052 h 7628"/>
              <a:gd name="T22" fmla="*/ 183841775 w 8135"/>
              <a:gd name="T23" fmla="*/ 103876856 h 7628"/>
              <a:gd name="T24" fmla="*/ 155218519 w 8135"/>
              <a:gd name="T25" fmla="*/ 84715273 h 7628"/>
              <a:gd name="T26" fmla="*/ 124194067 w 8135"/>
              <a:gd name="T27" fmla="*/ 75254353 h 7628"/>
              <a:gd name="T28" fmla="*/ 108489731 w 8135"/>
              <a:gd name="T29" fmla="*/ 81689541 h 7628"/>
              <a:gd name="T30" fmla="*/ 124194067 w 8135"/>
              <a:gd name="T31" fmla="*/ 92158965 h 7628"/>
              <a:gd name="T32" fmla="*/ 140858898 w 8135"/>
              <a:gd name="T33" fmla="*/ 124239381 h 7628"/>
              <a:gd name="T34" fmla="*/ 159348786 w 8135"/>
              <a:gd name="T35" fmla="*/ 136821799 h 7628"/>
              <a:gd name="T36" fmla="*/ 145949688 w 8135"/>
              <a:gd name="T37" fmla="*/ 140999795 h 7628"/>
              <a:gd name="T38" fmla="*/ 120688150 w 8135"/>
              <a:gd name="T39" fmla="*/ 131491101 h 7628"/>
              <a:gd name="T40" fmla="*/ 95378592 w 8135"/>
              <a:gd name="T41" fmla="*/ 108871386 h 7628"/>
              <a:gd name="T42" fmla="*/ 67475892 w 8135"/>
              <a:gd name="T43" fmla="*/ 100419190 h 7628"/>
              <a:gd name="T44" fmla="*/ 53548416 w 8135"/>
              <a:gd name="T45" fmla="*/ 105797880 h 7628"/>
              <a:gd name="T46" fmla="*/ 73719177 w 8135"/>
              <a:gd name="T47" fmla="*/ 118188354 h 7628"/>
              <a:gd name="T48" fmla="*/ 73478992 w 8135"/>
              <a:gd name="T49" fmla="*/ 129714056 h 7628"/>
              <a:gd name="T50" fmla="*/ 61232607 w 8135"/>
              <a:gd name="T51" fmla="*/ 131587087 h 7628"/>
              <a:gd name="T52" fmla="*/ 40629688 w 8135"/>
              <a:gd name="T53" fmla="*/ 115883170 h 7628"/>
              <a:gd name="T54" fmla="*/ 14023453 w 8135"/>
              <a:gd name="T55" fmla="*/ 110456241 h 7628"/>
              <a:gd name="T56" fmla="*/ 7972141 w 8135"/>
              <a:gd name="T57" fmla="*/ 117467806 h 7628"/>
              <a:gd name="T58" fmla="*/ 24877160 w 8135"/>
              <a:gd name="T59" fmla="*/ 129137925 h 7628"/>
              <a:gd name="T60" fmla="*/ 45336093 w 8135"/>
              <a:gd name="T61" fmla="*/ 165924667 h 7628"/>
              <a:gd name="T62" fmla="*/ 64065962 w 8135"/>
              <a:gd name="T63" fmla="*/ 181676577 h 7628"/>
              <a:gd name="T64" fmla="*/ 90720180 w 8135"/>
              <a:gd name="T65" fmla="*/ 182925264 h 7628"/>
              <a:gd name="T66" fmla="*/ 110938921 w 8135"/>
              <a:gd name="T67" fmla="*/ 187055267 h 7628"/>
              <a:gd name="T68" fmla="*/ 118575133 w 8135"/>
              <a:gd name="T69" fmla="*/ 207225574 h 7628"/>
              <a:gd name="T70" fmla="*/ 130773524 w 8135"/>
              <a:gd name="T71" fmla="*/ 225138689 h 7628"/>
              <a:gd name="T72" fmla="*/ 151424423 w 8135"/>
              <a:gd name="T73" fmla="*/ 232246487 h 7628"/>
              <a:gd name="T74" fmla="*/ 126931435 w 8135"/>
              <a:gd name="T75" fmla="*/ 237144811 h 7628"/>
              <a:gd name="T76" fmla="*/ 96243128 w 8135"/>
              <a:gd name="T77" fmla="*/ 228644568 h 7628"/>
              <a:gd name="T78" fmla="*/ 90768173 w 8135"/>
              <a:gd name="T79" fmla="*/ 239162039 h 7628"/>
              <a:gd name="T80" fmla="*/ 110266577 w 8135"/>
              <a:gd name="T81" fmla="*/ 266007716 h 7628"/>
              <a:gd name="T82" fmla="*/ 147918725 w 8135"/>
              <a:gd name="T83" fmla="*/ 275420424 h 7628"/>
              <a:gd name="T84" fmla="*/ 180335857 w 8135"/>
              <a:gd name="T85" fmla="*/ 271674582 h 7628"/>
              <a:gd name="T86" fmla="*/ 190853390 w 8135"/>
              <a:gd name="T87" fmla="*/ 285793643 h 7628"/>
              <a:gd name="T88" fmla="*/ 206797883 w 8135"/>
              <a:gd name="T89" fmla="*/ 293909890 h 7628"/>
              <a:gd name="T90" fmla="*/ 240751950 w 8135"/>
              <a:gd name="T91" fmla="*/ 294198066 h 7628"/>
              <a:gd name="T92" fmla="*/ 263948463 w 8135"/>
              <a:gd name="T93" fmla="*/ 307452601 h 7628"/>
              <a:gd name="T94" fmla="*/ 266445646 w 8135"/>
              <a:gd name="T95" fmla="*/ 291508501 h 7628"/>
              <a:gd name="T96" fmla="*/ 250789330 w 8135"/>
              <a:gd name="T97" fmla="*/ 268745054 h 7628"/>
              <a:gd name="T98" fmla="*/ 229994232 w 8135"/>
              <a:gd name="T99" fmla="*/ 252176611 h 7628"/>
              <a:gd name="T100" fmla="*/ 229898246 w 8135"/>
              <a:gd name="T101" fmla="*/ 242763684 h 7628"/>
              <a:gd name="T102" fmla="*/ 251990038 w 8135"/>
              <a:gd name="T103" fmla="*/ 253377086 h 7628"/>
              <a:gd name="T104" fmla="*/ 287576915 w 8135"/>
              <a:gd name="T105" fmla="*/ 262981984 h 7628"/>
              <a:gd name="T106" fmla="*/ 299919506 w 8135"/>
              <a:gd name="T107" fmla="*/ 264566839 h 7628"/>
              <a:gd name="T108" fmla="*/ 287096545 w 8135"/>
              <a:gd name="T109" fmla="*/ 243051860 h 7628"/>
              <a:gd name="T110" fmla="*/ 266349659 w 8135"/>
              <a:gd name="T111" fmla="*/ 223505841 h 7628"/>
              <a:gd name="T112" fmla="*/ 286136242 w 8135"/>
              <a:gd name="T113" fmla="*/ 231093785 h 7628"/>
              <a:gd name="T114" fmla="*/ 318649360 w 8135"/>
              <a:gd name="T115" fmla="*/ 227395881 h 7628"/>
              <a:gd name="T116" fmla="*/ 334449874 w 8135"/>
              <a:gd name="T117" fmla="*/ 234791634 h 7628"/>
              <a:gd name="T118" fmla="*/ 351739055 w 8135"/>
              <a:gd name="T119" fmla="*/ 235415978 h 7628"/>
              <a:gd name="T120" fmla="*/ 378825432 w 8135"/>
              <a:gd name="T121" fmla="*/ 237480979 h 7628"/>
              <a:gd name="T122" fmla="*/ 213665519 w 8135"/>
              <a:gd name="T123" fmla="*/ 366330674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14128" y="3988916"/>
            <a:ext cx="5410200" cy="13843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alaotsikon perustyyliä napsauttamalla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14128" y="2493095"/>
            <a:ext cx="5410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814CA-1195-44D8-9534-7FB0183FD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7526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52400"/>
            <a:ext cx="51054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BFD71-A244-4957-8152-A46C68CAB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03EEF-1268-4AD4-BEA3-0506EBE6B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1116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600200"/>
            <a:ext cx="70104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C9450-E66E-4508-BCC5-0EC73DFD7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2BBEF-5362-4B58-87F3-A3268D6CE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761D5-6FB1-49D2-A07E-F79DE3C0E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429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48EE2-3E84-4FB4-A436-6026C703B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25F27-037B-46C5-9EB3-F12154D7C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685EB-127D-4151-9E46-2F43CBDC6F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322D3-6B73-4444-BD1F-D6D0678B2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0C473-9898-4FBE-A875-BC3F6B713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BDA3F-0717-4ECC-898E-B7CB78158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7010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701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5975" y="6511925"/>
            <a:ext cx="19050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Arial" charset="0"/>
              </a:defRPr>
            </a:lvl1pPr>
          </a:lstStyle>
          <a:p>
            <a:fld id="{FCBABB3C-9596-4B85-B0E8-3947D9775A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reeform 14"/>
          <p:cNvSpPr>
            <a:spLocks noEditPoints="1"/>
          </p:cNvSpPr>
          <p:nvPr userDrawn="1"/>
        </p:nvSpPr>
        <p:spPr bwMode="auto">
          <a:xfrm>
            <a:off x="14288" y="41275"/>
            <a:ext cx="1782762" cy="1671638"/>
          </a:xfrm>
          <a:custGeom>
            <a:avLst/>
            <a:gdLst>
              <a:gd name="T0" fmla="*/ 372149769 w 8135"/>
              <a:gd name="T1" fmla="*/ 220048175 h 7628"/>
              <a:gd name="T2" fmla="*/ 328974920 w 8135"/>
              <a:gd name="T3" fmla="*/ 197140530 h 7628"/>
              <a:gd name="T4" fmla="*/ 314279127 w 8135"/>
              <a:gd name="T5" fmla="*/ 180908255 h 7628"/>
              <a:gd name="T6" fmla="*/ 296749760 w 8135"/>
              <a:gd name="T7" fmla="*/ 165348316 h 7628"/>
              <a:gd name="T8" fmla="*/ 281573816 w 8135"/>
              <a:gd name="T9" fmla="*/ 154926885 h 7628"/>
              <a:gd name="T10" fmla="*/ 271632422 w 8135"/>
              <a:gd name="T11" fmla="*/ 120157370 h 7628"/>
              <a:gd name="T12" fmla="*/ 256792649 w 8135"/>
              <a:gd name="T13" fmla="*/ 89709802 h 7628"/>
              <a:gd name="T14" fmla="*/ 226056102 w 8135"/>
              <a:gd name="T15" fmla="*/ 68242815 h 7628"/>
              <a:gd name="T16" fmla="*/ 201371141 w 8135"/>
              <a:gd name="T17" fmla="*/ 68770954 h 7628"/>
              <a:gd name="T18" fmla="*/ 210111608 w 8135"/>
              <a:gd name="T19" fmla="*/ 87548596 h 7628"/>
              <a:gd name="T20" fmla="*/ 202619842 w 8135"/>
              <a:gd name="T21" fmla="*/ 101956052 h 7628"/>
              <a:gd name="T22" fmla="*/ 183841775 w 8135"/>
              <a:gd name="T23" fmla="*/ 103876856 h 7628"/>
              <a:gd name="T24" fmla="*/ 155218519 w 8135"/>
              <a:gd name="T25" fmla="*/ 84715273 h 7628"/>
              <a:gd name="T26" fmla="*/ 124194067 w 8135"/>
              <a:gd name="T27" fmla="*/ 75254353 h 7628"/>
              <a:gd name="T28" fmla="*/ 108489731 w 8135"/>
              <a:gd name="T29" fmla="*/ 81689541 h 7628"/>
              <a:gd name="T30" fmla="*/ 124194067 w 8135"/>
              <a:gd name="T31" fmla="*/ 92158965 h 7628"/>
              <a:gd name="T32" fmla="*/ 140858898 w 8135"/>
              <a:gd name="T33" fmla="*/ 124239381 h 7628"/>
              <a:gd name="T34" fmla="*/ 159348786 w 8135"/>
              <a:gd name="T35" fmla="*/ 136821799 h 7628"/>
              <a:gd name="T36" fmla="*/ 145949688 w 8135"/>
              <a:gd name="T37" fmla="*/ 140999795 h 7628"/>
              <a:gd name="T38" fmla="*/ 120688150 w 8135"/>
              <a:gd name="T39" fmla="*/ 131491101 h 7628"/>
              <a:gd name="T40" fmla="*/ 95378592 w 8135"/>
              <a:gd name="T41" fmla="*/ 108871386 h 7628"/>
              <a:gd name="T42" fmla="*/ 67475892 w 8135"/>
              <a:gd name="T43" fmla="*/ 100419190 h 7628"/>
              <a:gd name="T44" fmla="*/ 53548416 w 8135"/>
              <a:gd name="T45" fmla="*/ 105797880 h 7628"/>
              <a:gd name="T46" fmla="*/ 73719177 w 8135"/>
              <a:gd name="T47" fmla="*/ 118188354 h 7628"/>
              <a:gd name="T48" fmla="*/ 73478992 w 8135"/>
              <a:gd name="T49" fmla="*/ 129714056 h 7628"/>
              <a:gd name="T50" fmla="*/ 61232607 w 8135"/>
              <a:gd name="T51" fmla="*/ 131587087 h 7628"/>
              <a:gd name="T52" fmla="*/ 40629688 w 8135"/>
              <a:gd name="T53" fmla="*/ 115883170 h 7628"/>
              <a:gd name="T54" fmla="*/ 14023453 w 8135"/>
              <a:gd name="T55" fmla="*/ 110456241 h 7628"/>
              <a:gd name="T56" fmla="*/ 7972141 w 8135"/>
              <a:gd name="T57" fmla="*/ 117467806 h 7628"/>
              <a:gd name="T58" fmla="*/ 24877160 w 8135"/>
              <a:gd name="T59" fmla="*/ 129137925 h 7628"/>
              <a:gd name="T60" fmla="*/ 45336093 w 8135"/>
              <a:gd name="T61" fmla="*/ 165924667 h 7628"/>
              <a:gd name="T62" fmla="*/ 64065962 w 8135"/>
              <a:gd name="T63" fmla="*/ 181676577 h 7628"/>
              <a:gd name="T64" fmla="*/ 90720180 w 8135"/>
              <a:gd name="T65" fmla="*/ 182925264 h 7628"/>
              <a:gd name="T66" fmla="*/ 110938921 w 8135"/>
              <a:gd name="T67" fmla="*/ 187055267 h 7628"/>
              <a:gd name="T68" fmla="*/ 118575133 w 8135"/>
              <a:gd name="T69" fmla="*/ 207225574 h 7628"/>
              <a:gd name="T70" fmla="*/ 130773524 w 8135"/>
              <a:gd name="T71" fmla="*/ 225138689 h 7628"/>
              <a:gd name="T72" fmla="*/ 151424423 w 8135"/>
              <a:gd name="T73" fmla="*/ 232246487 h 7628"/>
              <a:gd name="T74" fmla="*/ 126931435 w 8135"/>
              <a:gd name="T75" fmla="*/ 237144811 h 7628"/>
              <a:gd name="T76" fmla="*/ 96243128 w 8135"/>
              <a:gd name="T77" fmla="*/ 228644568 h 7628"/>
              <a:gd name="T78" fmla="*/ 90768173 w 8135"/>
              <a:gd name="T79" fmla="*/ 239162039 h 7628"/>
              <a:gd name="T80" fmla="*/ 110266577 w 8135"/>
              <a:gd name="T81" fmla="*/ 266007716 h 7628"/>
              <a:gd name="T82" fmla="*/ 147918725 w 8135"/>
              <a:gd name="T83" fmla="*/ 275420424 h 7628"/>
              <a:gd name="T84" fmla="*/ 180335857 w 8135"/>
              <a:gd name="T85" fmla="*/ 271674582 h 7628"/>
              <a:gd name="T86" fmla="*/ 190853390 w 8135"/>
              <a:gd name="T87" fmla="*/ 285793643 h 7628"/>
              <a:gd name="T88" fmla="*/ 206797883 w 8135"/>
              <a:gd name="T89" fmla="*/ 293909890 h 7628"/>
              <a:gd name="T90" fmla="*/ 240751950 w 8135"/>
              <a:gd name="T91" fmla="*/ 294198066 h 7628"/>
              <a:gd name="T92" fmla="*/ 263948463 w 8135"/>
              <a:gd name="T93" fmla="*/ 307452601 h 7628"/>
              <a:gd name="T94" fmla="*/ 266445646 w 8135"/>
              <a:gd name="T95" fmla="*/ 291508501 h 7628"/>
              <a:gd name="T96" fmla="*/ 250789330 w 8135"/>
              <a:gd name="T97" fmla="*/ 268745054 h 7628"/>
              <a:gd name="T98" fmla="*/ 229994232 w 8135"/>
              <a:gd name="T99" fmla="*/ 252176611 h 7628"/>
              <a:gd name="T100" fmla="*/ 229898246 w 8135"/>
              <a:gd name="T101" fmla="*/ 242763684 h 7628"/>
              <a:gd name="T102" fmla="*/ 251990038 w 8135"/>
              <a:gd name="T103" fmla="*/ 253377086 h 7628"/>
              <a:gd name="T104" fmla="*/ 287576915 w 8135"/>
              <a:gd name="T105" fmla="*/ 262981984 h 7628"/>
              <a:gd name="T106" fmla="*/ 299919506 w 8135"/>
              <a:gd name="T107" fmla="*/ 264566839 h 7628"/>
              <a:gd name="T108" fmla="*/ 287096545 w 8135"/>
              <a:gd name="T109" fmla="*/ 243051860 h 7628"/>
              <a:gd name="T110" fmla="*/ 266349659 w 8135"/>
              <a:gd name="T111" fmla="*/ 223505841 h 7628"/>
              <a:gd name="T112" fmla="*/ 286136242 w 8135"/>
              <a:gd name="T113" fmla="*/ 231093785 h 7628"/>
              <a:gd name="T114" fmla="*/ 318649360 w 8135"/>
              <a:gd name="T115" fmla="*/ 227395881 h 7628"/>
              <a:gd name="T116" fmla="*/ 334449874 w 8135"/>
              <a:gd name="T117" fmla="*/ 234791634 h 7628"/>
              <a:gd name="T118" fmla="*/ 351739055 w 8135"/>
              <a:gd name="T119" fmla="*/ 235415978 h 7628"/>
              <a:gd name="T120" fmla="*/ 378825432 w 8135"/>
              <a:gd name="T121" fmla="*/ 237480979 h 7628"/>
              <a:gd name="T122" fmla="*/ 213665519 w 8135"/>
              <a:gd name="T123" fmla="*/ 366330674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135"/>
              <a:gd name="T187" fmla="*/ 0 h 7628"/>
              <a:gd name="T188" fmla="*/ 8135 w 8135"/>
              <a:gd name="T189" fmla="*/ 7628 h 76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rgbClr val="FDD8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37" descr="FSE_RGB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514" y="6381328"/>
            <a:ext cx="14541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2747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938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1129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701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0273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845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941763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CD116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h.fi/julkaisut/2017/opettajat_ja_rehtorit_suomessa_201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randomhouse.com/anchor/catalog/display.pperl?isbn=978038572170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056" y="2590800"/>
            <a:ext cx="3886200" cy="3200400"/>
          </a:xfrm>
          <a:noFill/>
        </p:spPr>
        <p:txBody>
          <a:bodyPr lIns="92075" tIns="46038" rIns="92075" bIns="46038"/>
          <a:lstStyle/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427984" y="5597103"/>
            <a:ext cx="4830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rgbClr val="FFC000"/>
                </a:solidFill>
                <a:latin typeface="+mn-lt"/>
              </a:rPr>
              <a:t>Jari Lavonen</a:t>
            </a:r>
          </a:p>
          <a:p>
            <a:r>
              <a:rPr lang="fi-FI" sz="1600" i="1" dirty="0">
                <a:solidFill>
                  <a:srgbClr val="FFC000"/>
                </a:solidFill>
                <a:latin typeface="+mn-lt"/>
              </a:rPr>
              <a:t>Opettajankoulutusfoorumin puheenjohtaja</a:t>
            </a:r>
            <a:endParaRPr lang="fi-FI" sz="1600" dirty="0" smtClean="0">
              <a:solidFill>
                <a:srgbClr val="FFC000"/>
              </a:solidFill>
              <a:latin typeface="+mn-lt"/>
            </a:endParaRPr>
          </a:p>
          <a:p>
            <a:r>
              <a:rPr lang="fi-FI" sz="1600" dirty="0" smtClean="0">
                <a:solidFill>
                  <a:srgbClr val="FFC000"/>
                </a:solidFill>
                <a:latin typeface="+mn-lt"/>
              </a:rPr>
              <a:t>Helsingin yliopiston kasvatustieteellinen tiedekunta</a:t>
            </a:r>
            <a:endParaRPr lang="fi-FI" sz="1600" dirty="0">
              <a:solidFill>
                <a:srgbClr val="FFC000"/>
              </a:solidFill>
              <a:latin typeface="+mn-lt"/>
            </a:endParaRPr>
          </a:p>
          <a:p>
            <a:r>
              <a:rPr lang="fi-FI" sz="1600" dirty="0" err="1">
                <a:solidFill>
                  <a:srgbClr val="FFC000"/>
                </a:solidFill>
                <a:latin typeface="+mn-lt"/>
              </a:rPr>
              <a:t>jari.lavonen@helsinki.fi</a:t>
            </a:r>
            <a:endParaRPr lang="fi-FI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2411760" y="3861048"/>
            <a:ext cx="7206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i-FI" sz="3200" b="1" dirty="0" smtClean="0">
                <a:solidFill>
                  <a:srgbClr val="FFC000"/>
                </a:solidFill>
                <a:latin typeface="+mn-lt"/>
              </a:rPr>
              <a:t>Opettajankoulutuksen tutkimus-perustainen </a:t>
            </a:r>
            <a:r>
              <a:rPr lang="fi-FI" sz="3200" b="1" dirty="0">
                <a:solidFill>
                  <a:srgbClr val="FFC000"/>
                </a:solidFill>
                <a:latin typeface="+mn-lt"/>
              </a:rPr>
              <a:t>ja yhteisöllinen </a:t>
            </a:r>
            <a:r>
              <a:rPr lang="fi-FI" sz="3200" b="1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fi-FI" sz="3200" b="1" dirty="0" smtClean="0">
                <a:solidFill>
                  <a:srgbClr val="FFC000"/>
                </a:solidFill>
                <a:latin typeface="+mn-lt"/>
              </a:rPr>
            </a:br>
            <a:r>
              <a:rPr lang="fi-FI" sz="3200" b="1" dirty="0" smtClean="0">
                <a:solidFill>
                  <a:srgbClr val="FFC000"/>
                </a:solidFill>
                <a:latin typeface="+mn-lt"/>
              </a:rPr>
              <a:t>kehittäminen: </a:t>
            </a:r>
            <a:br>
              <a:rPr lang="fi-FI" sz="3200" b="1" dirty="0" smtClean="0">
                <a:solidFill>
                  <a:srgbClr val="FFC000"/>
                </a:solidFill>
                <a:latin typeface="+mn-lt"/>
              </a:rPr>
            </a:br>
            <a:r>
              <a:rPr lang="fi-FI" sz="3200" b="1" dirty="0" smtClean="0">
                <a:solidFill>
                  <a:srgbClr val="FFC000"/>
                </a:solidFill>
                <a:latin typeface="+mn-lt"/>
              </a:rPr>
              <a:t>Opekoulutusfoorumin terveiset</a:t>
            </a:r>
          </a:p>
          <a:p>
            <a:endParaRPr lang="fi-FI" sz="2800" b="1" dirty="0" smtClean="0">
              <a:solidFill>
                <a:srgbClr val="FFC000"/>
              </a:solidFill>
              <a:latin typeface="+mn-lt"/>
            </a:endParaRPr>
          </a:p>
          <a:p>
            <a:r>
              <a:rPr lang="fi-FI" sz="2800" b="1" dirty="0" smtClean="0">
                <a:solidFill>
                  <a:srgbClr val="FFC000"/>
                </a:solidFill>
                <a:latin typeface="+mn-lt"/>
              </a:rPr>
              <a:t>Ope osaa</a:t>
            </a:r>
            <a:r>
              <a:rPr lang="fi-FI" sz="2800" b="1" dirty="0">
                <a:solidFill>
                  <a:srgbClr val="FFC000"/>
                </a:solidFill>
                <a:latin typeface="+mn-lt"/>
              </a:rPr>
              <a:t>: </a:t>
            </a:r>
            <a:r>
              <a:rPr lang="fi-FI" sz="2800" b="1" dirty="0" smtClean="0">
                <a:solidFill>
                  <a:srgbClr val="FFC000"/>
                </a:solidFill>
                <a:latin typeface="+mn-lt"/>
              </a:rPr>
              <a:t>Nelikantaseminaari </a:t>
            </a:r>
            <a:br>
              <a:rPr lang="fi-FI" sz="2800" b="1" dirty="0" smtClean="0">
                <a:solidFill>
                  <a:srgbClr val="FFC000"/>
                </a:solidFill>
                <a:latin typeface="+mn-lt"/>
              </a:rPr>
            </a:br>
            <a:r>
              <a:rPr lang="fi-FI" sz="2800" b="1" dirty="0" smtClean="0">
                <a:solidFill>
                  <a:srgbClr val="FFC000"/>
                </a:solidFill>
                <a:latin typeface="+mn-lt"/>
              </a:rPr>
              <a:t>16</a:t>
            </a:r>
            <a:r>
              <a:rPr lang="fi-FI" sz="2800" b="1" dirty="0">
                <a:solidFill>
                  <a:srgbClr val="FFC000"/>
                </a:solidFill>
                <a:latin typeface="+mn-lt"/>
              </a:rPr>
              <a:t>.-</a:t>
            </a:r>
            <a:r>
              <a:rPr lang="fi-FI" sz="2800" b="1" dirty="0" smtClean="0">
                <a:solidFill>
                  <a:srgbClr val="FFC000"/>
                </a:solidFill>
                <a:latin typeface="+mn-lt"/>
              </a:rPr>
              <a:t>18.1.2018; 13.10-13.25 </a:t>
            </a:r>
            <a:r>
              <a:rPr lang="fi-FI" sz="1800" dirty="0" smtClean="0">
                <a:solidFill>
                  <a:srgbClr val="FFC000"/>
                </a:solidFill>
                <a:latin typeface="+mn-lt"/>
              </a:rPr>
              <a:t> </a:t>
            </a:r>
            <a:endParaRPr lang="fi-FI" sz="18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610" y="332656"/>
            <a:ext cx="7010400" cy="1116013"/>
          </a:xfrm>
        </p:spPr>
        <p:txBody>
          <a:bodyPr/>
          <a:lstStyle/>
          <a:p>
            <a:r>
              <a:rPr lang="fi-FI" dirty="0" smtClean="0"/>
              <a:t>Kaikissa maissa halutaan kouluttaa asian-tuntijaopettajia, mutta asiantuntijuutta lähestytään hyvin eri tavoin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610" y="1558925"/>
            <a:ext cx="7288212" cy="4953000"/>
          </a:xfrm>
        </p:spPr>
        <p:txBody>
          <a:bodyPr/>
          <a:lstStyle/>
          <a:p>
            <a:r>
              <a:rPr lang="fi-FI" u="sng" dirty="0" smtClean="0"/>
              <a:t>“</a:t>
            </a:r>
            <a:r>
              <a:rPr lang="fi-FI" i="1" u="sng" dirty="0" smtClean="0"/>
              <a:t>Asiantuntijaopettaja</a:t>
            </a:r>
            <a:r>
              <a:rPr lang="fi-FI" u="sng" dirty="0" smtClean="0"/>
              <a:t>” on kompleksinen käsite </a:t>
            </a:r>
            <a:r>
              <a:rPr lang="fi-FI" sz="1600" i="1" dirty="0" smtClean="0">
                <a:solidFill>
                  <a:schemeClr val="tx2"/>
                </a:solidFill>
              </a:rPr>
              <a:t/>
            </a:r>
            <a:br>
              <a:rPr lang="fi-FI" sz="1600" i="1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a “professional”, </a:t>
            </a:r>
            <a:r>
              <a:rPr lang="en-GB" i="1" dirty="0">
                <a:solidFill>
                  <a:schemeClr val="tx2"/>
                </a:solidFill>
              </a:rPr>
              <a:t>an </a:t>
            </a:r>
            <a:r>
              <a:rPr lang="en-GB" i="1" dirty="0" smtClean="0">
                <a:solidFill>
                  <a:schemeClr val="tx2"/>
                </a:solidFill>
              </a:rPr>
              <a:t>“effective”,  </a:t>
            </a:r>
            <a:r>
              <a:rPr lang="en-GB" i="1" dirty="0">
                <a:solidFill>
                  <a:schemeClr val="tx2"/>
                </a:solidFill>
              </a:rPr>
              <a:t>a </a:t>
            </a:r>
            <a:r>
              <a:rPr lang="en-GB" i="1" dirty="0" smtClean="0">
                <a:solidFill>
                  <a:schemeClr val="tx2"/>
                </a:solidFill>
              </a:rPr>
              <a:t>“competent</a:t>
            </a:r>
            <a:r>
              <a:rPr lang="en-GB" i="1" dirty="0">
                <a:solidFill>
                  <a:schemeClr val="tx2"/>
                </a:solidFill>
              </a:rPr>
              <a:t>”, an </a:t>
            </a:r>
            <a:r>
              <a:rPr lang="en-GB" i="1" dirty="0" smtClean="0">
                <a:solidFill>
                  <a:schemeClr val="tx2"/>
                </a:solidFill>
              </a:rPr>
              <a:t>“expert</a:t>
            </a:r>
            <a:r>
              <a:rPr lang="en-GB" i="1" dirty="0">
                <a:solidFill>
                  <a:schemeClr val="tx2"/>
                </a:solidFill>
              </a:rPr>
              <a:t>”,  a “quality”, an “ideal” or a “respective” teacher are used </a:t>
            </a:r>
            <a:r>
              <a:rPr lang="en-GB" sz="1800" i="1" dirty="0" smtClean="0">
                <a:solidFill>
                  <a:schemeClr val="tx2"/>
                </a:solidFill>
              </a:rPr>
              <a:t/>
            </a:r>
            <a:br>
              <a:rPr lang="en-GB" sz="1800" i="1" dirty="0" smtClean="0">
                <a:solidFill>
                  <a:schemeClr val="tx2"/>
                </a:solidFill>
              </a:rPr>
            </a:br>
            <a:r>
              <a:rPr lang="en-GB" sz="1400" i="1" dirty="0" smtClean="0"/>
              <a:t>(Cruickshank </a:t>
            </a:r>
            <a:r>
              <a:rPr lang="en-GB" sz="1400" i="1" dirty="0"/>
              <a:t>&amp; </a:t>
            </a:r>
            <a:r>
              <a:rPr lang="en-GB" sz="1400" i="1" dirty="0" err="1"/>
              <a:t>Haefele</a:t>
            </a:r>
            <a:r>
              <a:rPr lang="en-GB" sz="1400" i="1" dirty="0"/>
              <a:t>, 2001; </a:t>
            </a:r>
            <a:r>
              <a:rPr lang="en-GB" sz="1400" i="1" dirty="0" err="1"/>
              <a:t>Stronge</a:t>
            </a:r>
            <a:r>
              <a:rPr lang="en-GB" sz="1400" i="1" dirty="0"/>
              <a:t> &amp; </a:t>
            </a:r>
            <a:r>
              <a:rPr lang="en-GB" sz="1400" i="1" dirty="0" err="1"/>
              <a:t>Hindman</a:t>
            </a:r>
            <a:r>
              <a:rPr lang="en-GB" sz="1400" i="1" dirty="0"/>
              <a:t>, </a:t>
            </a:r>
            <a:r>
              <a:rPr lang="en-GB" sz="1400" i="1" dirty="0" smtClean="0"/>
              <a:t>2003;  </a:t>
            </a:r>
            <a:r>
              <a:rPr lang="en-GB" sz="1400" i="1" dirty="0" err="1"/>
              <a:t>Goe</a:t>
            </a:r>
            <a:r>
              <a:rPr lang="en-GB" sz="1400" i="1" dirty="0"/>
              <a:t>, Bell &amp; Little, </a:t>
            </a:r>
            <a:r>
              <a:rPr lang="en-GB" sz="1400" i="1" dirty="0" smtClean="0"/>
              <a:t>2008)</a:t>
            </a:r>
            <a:r>
              <a:rPr lang="en-GB" sz="1800" i="1" dirty="0" smtClean="0"/>
              <a:t/>
            </a:r>
            <a:br>
              <a:rPr lang="en-GB" sz="1800" i="1" dirty="0" smtClean="0"/>
            </a:br>
            <a:endParaRPr lang="en-GB" i="1" dirty="0" smtClean="0"/>
          </a:p>
          <a:p>
            <a:r>
              <a:rPr lang="fi-FI" u="sng" dirty="0" smtClean="0"/>
              <a:t>Asiantuntijaopettajalla “</a:t>
            </a:r>
            <a:r>
              <a:rPr lang="fi-FI" u="sng" dirty="0" err="1" smtClean="0"/>
              <a:t>professional</a:t>
            </a:r>
            <a:r>
              <a:rPr lang="fi-FI" u="sng" dirty="0" smtClean="0"/>
              <a:t> </a:t>
            </a:r>
            <a:r>
              <a:rPr lang="fi-FI" u="sng" dirty="0" err="1" smtClean="0"/>
              <a:t>teacher</a:t>
            </a:r>
            <a:r>
              <a:rPr lang="fi-FI" u="sng" dirty="0" smtClean="0"/>
              <a:t>”</a:t>
            </a:r>
            <a:r>
              <a:rPr lang="fi-FI" dirty="0" smtClean="0"/>
              <a:t> on sellaista osaamista, että opettajaa voidaan pitää </a:t>
            </a:r>
            <a:r>
              <a:rPr lang="fi-FI" u="sng" dirty="0" smtClean="0"/>
              <a:t>asiantuntijana</a:t>
            </a:r>
            <a:r>
              <a:rPr lang="fi-FI" dirty="0" smtClean="0"/>
              <a:t> …</a:t>
            </a:r>
            <a:br>
              <a:rPr lang="fi-FI" dirty="0" smtClean="0"/>
            </a:br>
            <a:r>
              <a:rPr lang="fi-FI" dirty="0" smtClean="0"/>
              <a:t>… ja koulukulttuuri sekä kansallinen koulutuspolitiikka tukevat toimintaa tämän asiantuntijuuden pohjalta.</a:t>
            </a:r>
            <a:br>
              <a:rPr lang="fi-FI" dirty="0" smtClean="0"/>
            </a:br>
            <a:endParaRPr lang="fi-FI" dirty="0" smtClean="0"/>
          </a:p>
          <a:p>
            <a:r>
              <a:rPr lang="fi-FI" u="sng" dirty="0" smtClean="0"/>
              <a:t>Opettajan tehokkuus “</a:t>
            </a:r>
            <a:r>
              <a:rPr lang="fi-FI" u="sng" dirty="0" err="1" smtClean="0"/>
              <a:t>teacher</a:t>
            </a:r>
            <a:r>
              <a:rPr lang="fi-FI" u="sng" dirty="0" smtClean="0"/>
              <a:t> </a:t>
            </a:r>
            <a:r>
              <a:rPr lang="fi-FI" u="sng" dirty="0" err="1" smtClean="0"/>
              <a:t>effectiveness</a:t>
            </a:r>
            <a:r>
              <a:rPr lang="fi-FI" u="sng" dirty="0" smtClean="0"/>
              <a:t>”</a:t>
            </a:r>
            <a:r>
              <a:rPr lang="fi-FI" dirty="0" smtClean="0"/>
              <a:t> tunnistetaan kansallisilla testeillä mitatulla oppilaiden/opiskelijoiden osaamisella.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809241"/>
            <a:ext cx="16610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INPUT+</a:t>
            </a:r>
            <a:br>
              <a:rPr lang="fi-FI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fi-FI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johtajuus </a:t>
            </a:r>
            <a:br>
              <a:rPr lang="fi-FI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fi-FI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keskellä</a:t>
            </a:r>
          </a:p>
          <a:p>
            <a:pPr algn="ctr"/>
            <a:r>
              <a:rPr lang="fi-FI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↨</a:t>
            </a:r>
          </a:p>
          <a:p>
            <a:pPr algn="ctr"/>
            <a:r>
              <a:rPr lang="fi-FI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OUTPUT</a:t>
            </a:r>
            <a:endParaRPr lang="fi-FI" sz="28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16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3291" y="5589240"/>
            <a:ext cx="1766979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Asiantuntijaopettaja</a:t>
            </a:r>
            <a:r>
              <a:rPr lang="en-US" dirty="0" smtClean="0"/>
              <a:t> (Professional teacher)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(Hargreaves </a:t>
            </a:r>
            <a:r>
              <a:rPr lang="en-US" sz="1600" dirty="0"/>
              <a:t>&amp; Goodson, 1996; Evans, 2008; </a:t>
            </a:r>
            <a:r>
              <a:rPr lang="en-US" sz="1600" dirty="0" err="1"/>
              <a:t>Freidson</a:t>
            </a:r>
            <a:r>
              <a:rPr lang="en-US" sz="1600" dirty="0"/>
              <a:t>, 2001; Urban &amp; </a:t>
            </a:r>
            <a:r>
              <a:rPr lang="en-US" sz="1600" dirty="0" err="1"/>
              <a:t>Dalli</a:t>
            </a:r>
            <a:r>
              <a:rPr lang="en-US" sz="1600" dirty="0"/>
              <a:t>, </a:t>
            </a:r>
            <a:r>
              <a:rPr lang="en-US" sz="1600" dirty="0" smtClean="0"/>
              <a:t>2011; </a:t>
            </a:r>
            <a:r>
              <a:rPr lang="en-US" sz="1600" dirty="0" err="1" smtClean="0"/>
              <a:t>Evetts</a:t>
            </a:r>
            <a:r>
              <a:rPr lang="en-US" sz="1600" dirty="0"/>
              <a:t>, </a:t>
            </a:r>
            <a:r>
              <a:rPr lang="en-US" sz="1600" dirty="0" smtClean="0"/>
              <a:t>2012)</a:t>
            </a:r>
            <a:endParaRPr lang="fi-FI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1412776"/>
            <a:ext cx="7288212" cy="4953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 </a:t>
            </a:r>
            <a:endParaRPr lang="fi-FI" sz="1800" dirty="0" smtClean="0"/>
          </a:p>
          <a:p>
            <a:r>
              <a:rPr lang="fi-FI" dirty="0" smtClean="0"/>
              <a:t>Oman alan ja pedagogiikan asiantuntija, </a:t>
            </a:r>
          </a:p>
          <a:p>
            <a:r>
              <a:rPr lang="fi-FI" dirty="0" smtClean="0"/>
              <a:t>Ammatti-identiteetti, jaettu ymmärrys ammattiin liittyvistä arvoista ja ammattietiikasta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Vuorovaikutus- ja yhteistyöosaaminen</a:t>
            </a:r>
          </a:p>
          <a:p>
            <a:r>
              <a:rPr lang="fi-FI" dirty="0" smtClean="0"/>
              <a:t>Moniammatillinen yhteistyö, kodin ja koulun yhteistyö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Itsesäätelyn ja itsearvioinnin taidot, </a:t>
            </a:r>
          </a:p>
          <a:p>
            <a:r>
              <a:rPr lang="fi-FI" dirty="0" smtClean="0"/>
              <a:t>Autonominen asiantuntija, joka hallitsee moniulotteisen työnsä, kuten kokonaisvaltaisen suunnittelun, toteutuksen ja kehittämisen</a:t>
            </a:r>
          </a:p>
          <a:p>
            <a:r>
              <a:rPr lang="fi-FI" dirty="0" smtClean="0"/>
              <a:t>Työ on kompleksista ja opettajastandardien muotoileminen on vaikeaa.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2257" y="198884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chemeClr val="tx2"/>
                </a:solidFill>
                <a:latin typeface="+mn-lt"/>
              </a:rPr>
              <a:t>Perus</a:t>
            </a:r>
            <a:r>
              <a:rPr lang="en-US" sz="1800" i="1" dirty="0" smtClean="0">
                <a:solidFill>
                  <a:schemeClr val="tx2"/>
                </a:solidFill>
                <a:latin typeface="+mn-lt"/>
              </a:rPr>
              <a:t>-</a:t>
            </a:r>
            <a:br>
              <a:rPr lang="en-US" sz="1800" i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i="1" dirty="0" err="1" smtClean="0">
                <a:solidFill>
                  <a:schemeClr val="tx2"/>
                </a:solidFill>
                <a:latin typeface="+mn-lt"/>
              </a:rPr>
              <a:t>osaaminen</a:t>
            </a:r>
            <a:endParaRPr lang="fi-FI" sz="1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99" y="3452400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Verkosto ja </a:t>
            </a:r>
            <a:br>
              <a:rPr lang="fi-FI" sz="1800" i="1" dirty="0" smtClean="0">
                <a:solidFill>
                  <a:schemeClr val="tx2"/>
                </a:solidFill>
                <a:latin typeface="+mn-lt"/>
              </a:rPr>
            </a:br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kumppanuus- </a:t>
            </a:r>
            <a:br>
              <a:rPr lang="fi-FI" sz="1800" i="1" dirty="0" smtClean="0">
                <a:solidFill>
                  <a:schemeClr val="tx2"/>
                </a:solidFill>
                <a:latin typeface="+mn-lt"/>
              </a:rPr>
            </a:br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osaaminen</a:t>
            </a:r>
            <a:endParaRPr lang="fi-FI" sz="1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673" y="4797152"/>
            <a:ext cx="149271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Elinikäinen </a:t>
            </a:r>
            <a:br>
              <a:rPr lang="fi-FI" sz="1800" i="1" dirty="0" smtClean="0">
                <a:solidFill>
                  <a:schemeClr val="tx2"/>
                </a:solidFill>
                <a:latin typeface="+mn-lt"/>
              </a:rPr>
            </a:br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oppiminen ja</a:t>
            </a:r>
          </a:p>
          <a:p>
            <a:pPr algn="ctr"/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työn </a:t>
            </a:r>
          </a:p>
          <a:p>
            <a:pPr algn="ctr"/>
            <a:r>
              <a:rPr lang="fi-FI" sz="1800" i="1" dirty="0" smtClean="0">
                <a:solidFill>
                  <a:schemeClr val="tx2"/>
                </a:solidFill>
                <a:latin typeface="+mn-lt"/>
              </a:rPr>
              <a:t>kehittäminen</a:t>
            </a:r>
            <a:endParaRPr lang="fi-FI" sz="18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 rot="20066631">
            <a:off x="1839772" y="4718696"/>
            <a:ext cx="8892480" cy="1034132"/>
          </a:xfrm>
          <a:prstGeom prst="rect">
            <a:avLst/>
          </a:prstGeom>
          <a:solidFill>
            <a:srgbClr val="FEE0B0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Lähellä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Teacher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leadersip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–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ajattelua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       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Tutoropettaja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mentori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2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Norway</a:t>
            </a:r>
            <a:r>
              <a:rPr lang="fi-FI" dirty="0" smtClean="0"/>
              <a:t> </a:t>
            </a:r>
            <a:r>
              <a:rPr lang="nb-NO" dirty="0" smtClean="0"/>
              <a:t>the learning </a:t>
            </a:r>
            <a:r>
              <a:rPr lang="nb-NO" dirty="0"/>
              <a:t>outcomes defined as knowledge, skills and competence, </a:t>
            </a:r>
            <a:r>
              <a:rPr lang="nb-NO" dirty="0" smtClean="0"/>
              <a:t>for </a:t>
            </a:r>
            <a:r>
              <a:rPr lang="nb-NO" dirty="0"/>
              <a:t>work in elementary </a:t>
            </a:r>
            <a:r>
              <a:rPr lang="nb-NO" dirty="0" smtClean="0"/>
              <a:t>1 – 7 grade are for a conadidate: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... academic </a:t>
            </a:r>
            <a:r>
              <a:rPr lang="nb-NO" u="sng" dirty="0" smtClean="0"/>
              <a:t>knowledge</a:t>
            </a:r>
            <a:r>
              <a:rPr lang="nb-NO" dirty="0" smtClean="0"/>
              <a:t> and knowledge on </a:t>
            </a:r>
            <a:r>
              <a:rPr lang="nb-NO" dirty="0"/>
              <a:t>scientific thinking and </a:t>
            </a:r>
            <a:r>
              <a:rPr lang="nb-NO" u="sng" dirty="0"/>
              <a:t>research </a:t>
            </a:r>
            <a:r>
              <a:rPr lang="nb-NO" u="sng" dirty="0" smtClean="0"/>
              <a:t>methods</a:t>
            </a:r>
            <a:endParaRPr lang="nb-NO" dirty="0" smtClean="0"/>
          </a:p>
          <a:p>
            <a:r>
              <a:rPr lang="nb-NO" dirty="0" smtClean="0"/>
              <a:t>... take </a:t>
            </a:r>
            <a:r>
              <a:rPr lang="nb-NO" dirty="0"/>
              <a:t>responsibility for </a:t>
            </a:r>
            <a:r>
              <a:rPr lang="nb-NO" u="sng" dirty="0"/>
              <a:t>developing</a:t>
            </a:r>
            <a:r>
              <a:rPr lang="nb-NO" dirty="0"/>
              <a:t> and </a:t>
            </a:r>
            <a:r>
              <a:rPr lang="nb-NO" u="sng" dirty="0"/>
              <a:t>leading inclusive, creative, safe and healthy learning environments</a:t>
            </a:r>
            <a:r>
              <a:rPr lang="nb-NO" dirty="0"/>
              <a:t> </a:t>
            </a:r>
            <a:r>
              <a:rPr lang="fi-FI" dirty="0" smtClean="0"/>
              <a:t> (</a:t>
            </a:r>
            <a:r>
              <a:rPr lang="fi-FI" dirty="0" err="1" smtClean="0"/>
              <a:t>skill</a:t>
            </a:r>
            <a:r>
              <a:rPr lang="fi-FI" dirty="0" smtClean="0"/>
              <a:t>)</a:t>
            </a:r>
          </a:p>
          <a:p>
            <a:r>
              <a:rPr lang="nb-NO" dirty="0"/>
              <a:t>can </a:t>
            </a:r>
            <a:r>
              <a:rPr lang="nb-NO" u="sng" dirty="0"/>
              <a:t>analyze and </a:t>
            </a:r>
            <a:r>
              <a:rPr lang="nb-NO" u="sng" dirty="0" smtClean="0"/>
              <a:t>professional </a:t>
            </a:r>
            <a:r>
              <a:rPr lang="nb-NO" u="sng" dirty="0"/>
              <a:t>ethics </a:t>
            </a:r>
            <a:r>
              <a:rPr lang="nb-NO" dirty="0"/>
              <a:t>and education policy issues </a:t>
            </a:r>
            <a:r>
              <a:rPr lang="fi-FI" dirty="0"/>
              <a:t>(</a:t>
            </a:r>
            <a:r>
              <a:rPr lang="fi-FI" dirty="0" err="1"/>
              <a:t>competence</a:t>
            </a:r>
            <a:r>
              <a:rPr lang="fi-FI" dirty="0" smtClean="0"/>
              <a:t>)</a:t>
            </a:r>
            <a:endParaRPr lang="nb-NO" dirty="0" smtClean="0"/>
          </a:p>
          <a:p>
            <a:r>
              <a:rPr lang="nb-NO" dirty="0" smtClean="0"/>
              <a:t>can contribute </a:t>
            </a:r>
            <a:r>
              <a:rPr lang="nb-NO" dirty="0"/>
              <a:t>to both colleagues and the </a:t>
            </a:r>
            <a:r>
              <a:rPr lang="nb-NO" u="sng" dirty="0"/>
              <a:t>school's professional and organizational </a:t>
            </a:r>
            <a:r>
              <a:rPr lang="nb-NO" u="sng" dirty="0" smtClean="0"/>
              <a:t>development</a:t>
            </a:r>
          </a:p>
          <a:p>
            <a:r>
              <a:rPr lang="nb-NO" dirty="0"/>
              <a:t>...</a:t>
            </a:r>
            <a:endParaRPr lang="fi-FI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Sweden</a:t>
            </a:r>
            <a:r>
              <a:rPr lang="fi-FI" smtClean="0"/>
              <a:t> </a:t>
            </a:r>
            <a:r>
              <a:rPr lang="en-US" smtClean="0"/>
              <a:t>for </a:t>
            </a:r>
            <a:r>
              <a:rPr lang="en-US" dirty="0" smtClean="0"/>
              <a:t>a </a:t>
            </a:r>
            <a:r>
              <a:rPr lang="en-US" dirty="0"/>
              <a:t>Degree of Master of </a:t>
            </a:r>
            <a:r>
              <a:rPr lang="en-US"/>
              <a:t>Arts/Science </a:t>
            </a:r>
            <a:r>
              <a:rPr lang="en-US" smtClean="0"/>
              <a:t>at secondary level the </a:t>
            </a:r>
            <a:r>
              <a:rPr lang="en-US" dirty="0"/>
              <a:t>student shall demonstrate </a:t>
            </a:r>
            <a:r>
              <a:rPr lang="en-US" dirty="0" smtClean="0"/>
              <a:t>..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/>
              <a:t>knowledge</a:t>
            </a:r>
            <a:r>
              <a:rPr lang="en-US" dirty="0"/>
              <a:t> and </a:t>
            </a:r>
            <a:r>
              <a:rPr lang="en-US" u="sng" dirty="0"/>
              <a:t>skills</a:t>
            </a:r>
            <a:r>
              <a:rPr lang="en-US" dirty="0"/>
              <a:t> required to work </a:t>
            </a:r>
            <a:r>
              <a:rPr lang="en-US" u="sng" dirty="0"/>
              <a:t>autonomously</a:t>
            </a:r>
            <a:r>
              <a:rPr lang="en-US" dirty="0"/>
              <a:t> as a subject teacher in the </a:t>
            </a:r>
            <a:r>
              <a:rPr lang="en-US" dirty="0" err="1" smtClean="0"/>
              <a:t>specialisation</a:t>
            </a:r>
            <a:r>
              <a:rPr lang="en-US" dirty="0" smtClean="0"/>
              <a:t>. ...</a:t>
            </a:r>
          </a:p>
          <a:p>
            <a:r>
              <a:rPr lang="en-US" dirty="0" smtClean="0"/>
              <a:t>…. as </a:t>
            </a:r>
            <a:r>
              <a:rPr lang="en-US" dirty="0"/>
              <a:t>well as </a:t>
            </a:r>
            <a:r>
              <a:rPr lang="en-US" u="sng" dirty="0"/>
              <a:t>insight into current research and development </a:t>
            </a:r>
            <a:r>
              <a:rPr lang="en-US" u="sng" dirty="0" smtClean="0"/>
              <a:t>work</a:t>
            </a:r>
          </a:p>
          <a:p>
            <a:r>
              <a:rPr lang="en-US" dirty="0" smtClean="0"/>
              <a:t>… capacity </a:t>
            </a:r>
            <a:r>
              <a:rPr lang="en-US" dirty="0"/>
              <a:t>to create </a:t>
            </a:r>
            <a:r>
              <a:rPr lang="en-US" u="sng" dirty="0"/>
              <a:t>conditions in which all pupils can learn and </a:t>
            </a:r>
            <a:r>
              <a:rPr lang="en-US" u="sng" dirty="0" smtClean="0"/>
              <a:t>develop </a:t>
            </a:r>
            <a:r>
              <a:rPr lang="en-US" dirty="0" smtClean="0"/>
              <a:t>(skill)</a:t>
            </a:r>
          </a:p>
          <a:p>
            <a:r>
              <a:rPr lang="en-US" dirty="0"/>
              <a:t>the capacity to plan, implement, evaluate and </a:t>
            </a:r>
            <a:r>
              <a:rPr lang="en-US" u="sng" dirty="0"/>
              <a:t>develop teaching and educational processes </a:t>
            </a:r>
            <a:r>
              <a:rPr lang="en-US" dirty="0"/>
              <a:t>individually and </a:t>
            </a:r>
            <a:r>
              <a:rPr lang="en-US" u="sng" dirty="0"/>
              <a:t>together with others 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…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980" y="2996952"/>
            <a:ext cx="5410200" cy="1143000"/>
          </a:xfrm>
        </p:spPr>
        <p:txBody>
          <a:bodyPr/>
          <a:lstStyle/>
          <a:p>
            <a:r>
              <a:rPr lang="fi-FI" sz="2800" dirty="0" smtClean="0"/>
              <a:t>Kansainväliset ja kansalliset opettajuuteen liittyvät selvitykset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942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433800" y="4231939"/>
            <a:ext cx="3391319" cy="2115163"/>
          </a:xfrm>
          <a:prstGeom prst="wedgeRoundRectCallout">
            <a:avLst>
              <a:gd name="adj1" fmla="val 48576"/>
              <a:gd name="adj2" fmla="val -216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GB" sz="2000" b="1" dirty="0" err="1" smtClean="0">
                <a:solidFill>
                  <a:schemeClr val="tx1"/>
                </a:solidFill>
              </a:rPr>
              <a:t>Verkostot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ja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yhteistyö</a:t>
            </a:r>
            <a:r>
              <a:rPr lang="en-GB" sz="2000" dirty="0" smtClean="0">
                <a:solidFill>
                  <a:schemeClr val="tx1"/>
                </a:solidFill>
              </a:rPr>
              <a:t>: Oman </a:t>
            </a:r>
            <a:r>
              <a:rPr lang="en-GB" sz="2000" dirty="0" err="1" smtClean="0">
                <a:solidFill>
                  <a:schemeClr val="tx1"/>
                </a:solidFill>
              </a:rPr>
              <a:t>opetuksen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ja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koulun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kehittämisen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edelytyksenä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oleva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verkottuminen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ja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yhteistyö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737962" y="4388619"/>
            <a:ext cx="3241963" cy="1953993"/>
          </a:xfrm>
          <a:prstGeom prst="wedgeRoundRectCallout">
            <a:avLst>
              <a:gd name="adj1" fmla="val -20032"/>
              <a:gd name="adj2" fmla="val 41192"/>
              <a:gd name="adj3" fmla="val 16667"/>
            </a:avLst>
          </a:prstGeom>
          <a:solidFill>
            <a:srgbClr val="FEEE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GB" sz="2000" b="1" dirty="0" err="1" smtClean="0">
                <a:solidFill>
                  <a:schemeClr val="tx1"/>
                </a:solidFill>
              </a:rPr>
              <a:t>Autonomia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err="1" smtClean="0">
                <a:solidFill>
                  <a:schemeClr val="tx1"/>
                </a:solidFill>
              </a:rPr>
              <a:t>päätösvalta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oman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työn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suunnittelussa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</a:rPr>
              <a:t>toteutuksessa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sekä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opetuksen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ja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oppimisen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arvioinnissa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059832" y="1282232"/>
            <a:ext cx="3331762" cy="1968415"/>
          </a:xfrm>
          <a:prstGeom prst="wedgeRoundRectCallout">
            <a:avLst>
              <a:gd name="adj1" fmla="val -44044"/>
              <a:gd name="adj2" fmla="val -1172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latinLnBrk="0"/>
            <a:r>
              <a:rPr lang="en-GB" sz="2000" b="1" dirty="0" err="1" smtClean="0">
                <a:solidFill>
                  <a:schemeClr val="tx1"/>
                </a:solidFill>
              </a:rPr>
              <a:t>Opettajan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err="1" smtClean="0">
                <a:solidFill>
                  <a:schemeClr val="tx1"/>
                </a:solidFill>
              </a:rPr>
              <a:t>osaaminen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</a:rPr>
              <a:t>oman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alan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hallinta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</a:rPr>
              <a:t>pedagogikka</a:t>
            </a:r>
            <a:r>
              <a:rPr lang="en-GB" sz="2000" dirty="0" smtClean="0">
                <a:solidFill>
                  <a:schemeClr val="tx1"/>
                </a:solidFill>
              </a:rPr>
              <a:t> …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</a:rPr>
              <a:t>ainedidaktiikka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</a:rPr>
              <a:t>opetussuunnitelma</a:t>
            </a:r>
            <a:r>
              <a:rPr lang="en-GB" sz="2000" dirty="0" smtClean="0">
                <a:solidFill>
                  <a:schemeClr val="tx1"/>
                </a:solidFill>
              </a:rPr>
              <a:t>-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en-GB" sz="2000" dirty="0" err="1" smtClean="0">
                <a:solidFill>
                  <a:schemeClr val="tx1"/>
                </a:solidFill>
              </a:rPr>
              <a:t>osaaminen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423720" cy="1116013"/>
          </a:xfrm>
        </p:spPr>
        <p:txBody>
          <a:bodyPr/>
          <a:lstStyle/>
          <a:p>
            <a:r>
              <a:rPr lang="fi-FI" altLang="ko-KR" dirty="0" smtClean="0">
                <a:latin typeface="Arial" pitchFamily="34" charset="0"/>
                <a:cs typeface="Arial" pitchFamily="34" charset="0"/>
              </a:rPr>
              <a:t>TALIS määritelmä  </a:t>
            </a:r>
            <a:r>
              <a:rPr lang="fi-FI" altLang="ko-KR" i="1" dirty="0" smtClean="0">
                <a:latin typeface="Arial" pitchFamily="34" charset="0"/>
                <a:cs typeface="Arial" pitchFamily="34" charset="0"/>
              </a:rPr>
              <a:t>asiantuntijaopettajuudelle </a:t>
            </a:r>
            <a:r>
              <a:rPr lang="fi-FI" altLang="ko-KR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fi-FI" altLang="ko-KR" dirty="0" err="1" smtClean="0">
                <a:latin typeface="Arial" pitchFamily="34" charset="0"/>
                <a:cs typeface="Arial" pitchFamily="34" charset="0"/>
              </a:rPr>
              <a:t>professionalism</a:t>
            </a:r>
            <a:r>
              <a:rPr lang="fi-FI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altLang="ko-KR" dirty="0" err="1" smtClean="0">
                <a:latin typeface="Arial" pitchFamily="34" charset="0"/>
                <a:cs typeface="Arial" pitchFamily="34" charset="0"/>
              </a:rPr>
              <a:t>index</a:t>
            </a:r>
            <a:r>
              <a:rPr lang="fi-FI" altLang="ko-KR" dirty="0" smtClean="0">
                <a:latin typeface="Arial" pitchFamily="34" charset="0"/>
                <a:cs typeface="Arial" pitchFamily="34" charset="0"/>
              </a:rPr>
              <a:t>”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441153" y="2996951"/>
            <a:ext cx="2426991" cy="2046515"/>
          </a:xfrm>
          <a:prstGeom prst="triangle">
            <a:avLst>
              <a:gd name="adj" fmla="val 49643"/>
            </a:avLst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92053" y="4218120"/>
            <a:ext cx="21459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Opettajan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asiantuntijuus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123728" y="5085184"/>
            <a:ext cx="288032" cy="1690142"/>
          </a:xfrm>
          <a:prstGeom prst="rect">
            <a:avLst/>
          </a:prstGeom>
          <a:solidFill>
            <a:srgbClr val="FEEE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TALIS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Opettajien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“professionalism index”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perustuu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opettajien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itsearviointeihin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2167559"/>
              </p:ext>
            </p:extLst>
          </p:nvPr>
        </p:nvGraphicFramePr>
        <p:xfrm>
          <a:off x="100074" y="1662397"/>
          <a:ext cx="9024876" cy="511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97979" y="4221088"/>
            <a:ext cx="9217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7504" y="3298624"/>
            <a:ext cx="92170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984300" y="1907916"/>
            <a:ext cx="190624" cy="1995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72808" y="1908856"/>
            <a:ext cx="190624" cy="199540"/>
          </a:xfrm>
          <a:prstGeom prst="rect">
            <a:avLst/>
          </a:prstGeom>
          <a:solidFill>
            <a:srgbClr val="FEEEA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497103" y="1836249"/>
            <a:ext cx="924560" cy="440624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Autonomia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835980" y="1849549"/>
            <a:ext cx="1168068" cy="34132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Osaaminen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690299" y="1907916"/>
            <a:ext cx="190624" cy="1995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rot="5400000">
            <a:off x="1032040" y="1371069"/>
            <a:ext cx="205202" cy="1690142"/>
          </a:xfrm>
          <a:prstGeom prst="rect">
            <a:avLst/>
          </a:prstGeom>
          <a:solidFill>
            <a:srgbClr val="FEEE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788" y="152400"/>
            <a:ext cx="7288212" cy="1116013"/>
          </a:xfrm>
        </p:spPr>
        <p:txBody>
          <a:bodyPr/>
          <a:lstStyle/>
          <a:p>
            <a:r>
              <a:rPr lang="fi-FI" dirty="0" smtClean="0"/>
              <a:t>Teachers </a:t>
            </a:r>
            <a:r>
              <a:rPr lang="fi-FI" dirty="0" err="1" smtClean="0"/>
              <a:t>skills</a:t>
            </a:r>
            <a:r>
              <a:rPr lang="fi-FI" dirty="0" smtClean="0"/>
              <a:t>/ </a:t>
            </a:r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sz="1600" dirty="0" smtClean="0"/>
              <a:t>(OECD </a:t>
            </a:r>
            <a:r>
              <a:rPr lang="fi-FI" sz="1600" dirty="0" err="1" smtClean="0"/>
              <a:t>Assessment</a:t>
            </a:r>
            <a:r>
              <a:rPr lang="fi-FI" sz="1600" dirty="0" smtClean="0"/>
              <a:t> of </a:t>
            </a:r>
            <a:r>
              <a:rPr lang="en-US" sz="1600" dirty="0"/>
              <a:t>tertiary </a:t>
            </a:r>
            <a:r>
              <a:rPr lang="en-US" sz="1600" dirty="0" smtClean="0"/>
              <a:t>graduates’</a:t>
            </a:r>
            <a:r>
              <a:rPr lang="fi-FI" sz="1600" dirty="0" smtClean="0"/>
              <a:t> and </a:t>
            </a:r>
            <a:r>
              <a:rPr lang="fi-FI" sz="1600" dirty="0" err="1" smtClean="0"/>
              <a:t>teachers</a:t>
            </a:r>
            <a:r>
              <a:rPr lang="fi-FI" sz="1600" dirty="0" smtClean="0"/>
              <a:t>’ </a:t>
            </a:r>
            <a:r>
              <a:rPr lang="fi-FI" sz="1600" dirty="0" err="1" smtClean="0"/>
              <a:t>Numeracy</a:t>
            </a:r>
            <a:r>
              <a:rPr lang="fi-FI" sz="1600" dirty="0" smtClean="0"/>
              <a:t> </a:t>
            </a:r>
            <a:r>
              <a:rPr lang="fi-FI" sz="1600" dirty="0" err="1" smtClean="0"/>
              <a:t>skills</a:t>
            </a:r>
            <a:r>
              <a:rPr lang="fi-FI" sz="1600" dirty="0" smtClean="0"/>
              <a:t>)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9712" y="1491032"/>
            <a:ext cx="737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+mn-lt"/>
              </a:rPr>
              <a:t>Numeracy test scores of tertiary graduates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and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teachers 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-577477" y="1901196"/>
          <a:ext cx="9495900" cy="448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308304" y="6363072"/>
            <a:ext cx="2184532" cy="1645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Numeracy score</a:t>
            </a:r>
            <a:endParaRPr lang="en-GB" sz="1800" dirty="0"/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-577477" y="1901196"/>
          <a:ext cx="9495900" cy="448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6588224" y="5213146"/>
            <a:ext cx="2025635" cy="693964"/>
          </a:xfrm>
          <a:prstGeom prst="wedgeRoundRectCallout">
            <a:avLst>
              <a:gd name="adj1" fmla="val -123701"/>
              <a:gd name="adj2" fmla="val -79272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GB" sz="1400" b="1" dirty="0" smtClean="0"/>
              <a:t>Numeracy skills of teachers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130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TALIS (2013): Peruskoulun luokkien 7 – 9 opettajien </a:t>
            </a:r>
            <a:r>
              <a:rPr lang="fi-FI" dirty="0"/>
              <a:t>osallistuminen </a:t>
            </a:r>
            <a:r>
              <a:rPr lang="fi-FI" dirty="0" smtClean="0"/>
              <a:t>ammatillista osaamista kehittävään toimintaan </a:t>
            </a:r>
            <a:r>
              <a:rPr lang="fi-FI" dirty="0"/>
              <a:t>(%)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65975" y="6493253"/>
            <a:ext cx="1905000" cy="201613"/>
          </a:xfrm>
        </p:spPr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74996"/>
              </p:ext>
            </p:extLst>
          </p:nvPr>
        </p:nvGraphicFramePr>
        <p:xfrm>
          <a:off x="9144000" y="2204864"/>
          <a:ext cx="785812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40552" y="2708920"/>
            <a:ext cx="1180131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700" dirty="0" smtClean="0">
                <a:latin typeface="+mn-lt"/>
              </a:rPr>
              <a:t>arviointi    </a:t>
            </a:r>
            <a:endParaRPr lang="fi-FI" sz="17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78" y="1556792"/>
            <a:ext cx="8985898" cy="4764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9712" y="63621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OECD (2014b),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 Results: An International Perspective on Teaching and Learning, PISA, OECD Publishing.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http://dx.doi.org/10.1787/9789264196261-en</a:t>
            </a:r>
            <a:endParaRPr lang="fi-FI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23528" y="2564904"/>
            <a:ext cx="8747447" cy="3672408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36" t="34797" r="-836" b="-568"/>
          <a:stretch/>
        </p:blipFill>
        <p:spPr>
          <a:xfrm>
            <a:off x="1047703" y="2393058"/>
            <a:ext cx="8985898" cy="3133692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7519642" y="3156125"/>
            <a:ext cx="1905000" cy="568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 rot="16200000">
            <a:off x="7033819" y="2832378"/>
            <a:ext cx="1035717" cy="803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 rot="16200000">
            <a:off x="8239209" y="3135766"/>
            <a:ext cx="1765756" cy="116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213517">
            <a:off x="1332482" y="5015361"/>
            <a:ext cx="6480720" cy="1200329"/>
          </a:xfrm>
          <a:prstGeom prst="rect">
            <a:avLst/>
          </a:prstGeom>
          <a:solidFill>
            <a:srgbClr val="FEEEAC"/>
          </a:solidFill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+mn-lt"/>
              </a:rPr>
              <a:t>Suomalaisilla opettajilla on vähiten henkilökohtaisia kehittymissuunnitelmia OECD-maissa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2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TALIS (2013): Ei </a:t>
            </a:r>
            <a:r>
              <a:rPr lang="fi-FI" dirty="0"/>
              <a:t>ole saanut </a:t>
            </a:r>
            <a:r>
              <a:rPr lang="fi-FI" u="sng" dirty="0"/>
              <a:t>lainkaan</a:t>
            </a:r>
            <a:r>
              <a:rPr lang="fi-FI" dirty="0"/>
              <a:t> palautetta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nykyisessä koulussa (yläkoulu) </a:t>
            </a:r>
            <a:r>
              <a:rPr lang="fi-FI" dirty="0"/>
              <a:t>(%)</a:t>
            </a:r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1013823" y="1556792"/>
          <a:ext cx="7858125" cy="446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0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BFFC-7FAB-4841-9CFB-25B2E18FDC67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10400" cy="1116013"/>
          </a:xfrm>
        </p:spPr>
        <p:txBody>
          <a:bodyPr/>
          <a:lstStyle/>
          <a:p>
            <a:r>
              <a:rPr lang="fi-FI" dirty="0" smtClean="0"/>
              <a:t>Tulevaisuuden opettaja </a:t>
            </a:r>
            <a:br>
              <a:rPr lang="fi-FI" dirty="0" smtClean="0"/>
            </a:br>
            <a:r>
              <a:rPr lang="fi-FI" dirty="0" smtClean="0"/>
              <a:t>(Hannele Niemi, 2000 luvun alussa) …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84313"/>
            <a:ext cx="7010400" cy="3024807"/>
          </a:xfrm>
        </p:spPr>
        <p:txBody>
          <a:bodyPr/>
          <a:lstStyle/>
          <a:p>
            <a:pPr marL="361950" indent="-361950"/>
            <a:r>
              <a:rPr lang="fi-FI" dirty="0" smtClean="0"/>
              <a:t>hallitsee oman </a:t>
            </a:r>
            <a:r>
              <a:rPr lang="fi-FI" u="sng" dirty="0" smtClean="0"/>
              <a:t>alansa ja pedagogiikan,</a:t>
            </a:r>
          </a:p>
          <a:p>
            <a:pPr marL="361950" indent="-361950"/>
            <a:r>
              <a:rPr lang="fi-FI" dirty="0"/>
              <a:t>on </a:t>
            </a:r>
            <a:r>
              <a:rPr lang="fi-FI" u="sng" dirty="0"/>
              <a:t>autonominen</a:t>
            </a:r>
            <a:r>
              <a:rPr lang="fi-FI" dirty="0"/>
              <a:t>, </a:t>
            </a:r>
          </a:p>
          <a:p>
            <a:pPr marL="361950" indent="-361950"/>
            <a:r>
              <a:rPr lang="fi-FI" dirty="0" smtClean="0"/>
              <a:t>kykenee </a:t>
            </a:r>
            <a:r>
              <a:rPr lang="fi-FI" u="sng" dirty="0" smtClean="0"/>
              <a:t>joustavasti ottamaan huomioon </a:t>
            </a:r>
            <a:r>
              <a:rPr lang="fi-FI" dirty="0" smtClean="0"/>
              <a:t>muuttuvan työnsä ja työympäristönsä,</a:t>
            </a:r>
          </a:p>
          <a:p>
            <a:pPr marL="361950" indent="-361950"/>
            <a:r>
              <a:rPr lang="fi-FI" u="sng" dirty="0" smtClean="0"/>
              <a:t>halukas etsimään uutta ja  kehittymään </a:t>
            </a:r>
            <a:r>
              <a:rPr lang="fi-FI" dirty="0" smtClean="0"/>
              <a:t>urallaan,</a:t>
            </a:r>
          </a:p>
          <a:p>
            <a:pPr marL="361950" indent="-361950"/>
            <a:r>
              <a:rPr lang="fi-FI" dirty="0" smtClean="0"/>
              <a:t>on </a:t>
            </a:r>
            <a:r>
              <a:rPr lang="fi-FI" u="sng" dirty="0" smtClean="0"/>
              <a:t>kyselevä /tutkiva </a:t>
            </a:r>
            <a:r>
              <a:rPr lang="fi-FI" dirty="0" smtClean="0"/>
              <a:t>opettaja,</a:t>
            </a:r>
          </a:p>
          <a:p>
            <a:pPr marL="361950" indent="-361950"/>
            <a:r>
              <a:rPr lang="fi-FI" dirty="0" smtClean="0"/>
              <a:t>…</a:t>
            </a:r>
          </a:p>
          <a:p>
            <a:pPr marL="361950" indent="-361950">
              <a:buNone/>
            </a:pPr>
            <a:endParaRPr lang="fi-FI" dirty="0" smtClean="0"/>
          </a:p>
        </p:txBody>
      </p:sp>
      <p:sp>
        <p:nvSpPr>
          <p:cNvPr id="7" name="Rectangle 6"/>
          <p:cNvSpPr/>
          <p:nvPr/>
        </p:nvSpPr>
        <p:spPr bwMode="auto">
          <a:xfrm rot="20066631">
            <a:off x="2173017" y="4589386"/>
            <a:ext cx="8892480" cy="576064"/>
          </a:xfrm>
          <a:prstGeom prst="rect">
            <a:avLst/>
          </a:prstGeom>
          <a:solidFill>
            <a:srgbClr val="FEE0B0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Millaista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opettajuutta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nyt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tavoitellaan</a:t>
            </a:r>
            <a:r>
              <a:rPr lang="en-GB" sz="2800" dirty="0" smtClean="0">
                <a:latin typeface="+mn-lt"/>
              </a:rPr>
              <a:t>?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36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Opettajat ja rehtorit Suomessa </a:t>
            </a:r>
            <a:r>
              <a:rPr lang="fi-FI" dirty="0" smtClean="0"/>
              <a:t>2016 -julkaisu</a:t>
            </a:r>
            <a:r>
              <a:rPr lang="fi-FI" dirty="0"/>
              <a:t/>
            </a:r>
            <a:br>
              <a:rPr lang="fi-FI" dirty="0"/>
            </a:br>
            <a:r>
              <a:rPr lang="fi-FI" sz="1600" u="sng" dirty="0">
                <a:hlinkClick r:id="rId2"/>
              </a:rPr>
              <a:t>http://www.oph.fi/julkaisut/2017/opettajat_ja_rehtorit_suomessa_2016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922" y="1534491"/>
            <a:ext cx="7291536" cy="495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Opettajien </a:t>
            </a:r>
            <a:r>
              <a:rPr lang="fi-FI" dirty="0"/>
              <a:t>osaamista kehitetään aiempaa </a:t>
            </a:r>
            <a:r>
              <a:rPr lang="fi-FI" dirty="0" smtClean="0"/>
              <a:t>suunnitelmallisemmin: </a:t>
            </a:r>
            <a:r>
              <a:rPr lang="fi-FI" dirty="0"/>
              <a:t>Henkilökohtainen koulutus- ja kehittymissuunnitelma oli </a:t>
            </a:r>
            <a:r>
              <a:rPr lang="fi-FI" dirty="0" smtClean="0"/>
              <a:t>40 </a:t>
            </a:r>
            <a:r>
              <a:rPr lang="fi-FI" dirty="0"/>
              <a:t>%:lla opettajista, aiemmin vajaalla 15 %:</a:t>
            </a:r>
            <a:r>
              <a:rPr lang="fi-FI" dirty="0" smtClean="0"/>
              <a:t>lla</a:t>
            </a:r>
          </a:p>
          <a:p>
            <a:pPr>
              <a:lnSpc>
                <a:spcPct val="100000"/>
              </a:lnSpc>
            </a:pPr>
            <a:endParaRPr lang="fi-FI" dirty="0" smtClean="0"/>
          </a:p>
          <a:p>
            <a:pPr>
              <a:lnSpc>
                <a:spcPct val="100000"/>
              </a:lnSpc>
            </a:pPr>
            <a:r>
              <a:rPr lang="fi-FI" dirty="0" smtClean="0"/>
              <a:t>Vuonna </a:t>
            </a:r>
            <a:r>
              <a:rPr lang="fi-FI" dirty="0"/>
              <a:t>2015 täydennyskoulutuksessa kävi neljä viidestä opettajasta.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Lukioiden </a:t>
            </a:r>
            <a:r>
              <a:rPr lang="fi-FI" dirty="0"/>
              <a:t>opettajat </a:t>
            </a:r>
            <a:r>
              <a:rPr lang="fi-FI" dirty="0" smtClean="0"/>
              <a:t>kävivät täydennyskoulutuksessa </a:t>
            </a:r>
            <a:r>
              <a:rPr lang="fi-FI" dirty="0"/>
              <a:t>enemmän kuin peruskoulutuksen </a:t>
            </a:r>
            <a:r>
              <a:rPr lang="fi-FI" dirty="0" smtClean="0"/>
              <a:t>opettajat </a:t>
            </a:r>
            <a:br>
              <a:rPr lang="fi-FI" dirty="0" smtClean="0"/>
            </a:br>
            <a:r>
              <a:rPr lang="fi-FI" dirty="0" smtClean="0"/>
              <a:t>(Monissa </a:t>
            </a:r>
            <a:r>
              <a:rPr lang="fi-FI" dirty="0"/>
              <a:t>maissa opettajien täydennyskoulutukseen osallistutaan enemmän kuin </a:t>
            </a:r>
            <a:r>
              <a:rPr lang="fi-FI" dirty="0" smtClean="0"/>
              <a:t>Suomessa). </a:t>
            </a:r>
          </a:p>
          <a:p>
            <a:pPr>
              <a:lnSpc>
                <a:spcPct val="100000"/>
              </a:lnSpc>
            </a:pPr>
            <a:endParaRPr lang="fi-FI" dirty="0" smtClean="0"/>
          </a:p>
          <a:p>
            <a:pPr>
              <a:lnSpc>
                <a:spcPct val="100000"/>
              </a:lnSpc>
            </a:pPr>
            <a:r>
              <a:rPr lang="fi-FI" dirty="0"/>
              <a:t>M</a:t>
            </a:r>
            <a:r>
              <a:rPr lang="fi-FI" dirty="0" smtClean="0"/>
              <a:t>entorointi </a:t>
            </a:r>
            <a:r>
              <a:rPr lang="fi-FI" dirty="0"/>
              <a:t>ja työhön perehdyttäminen on </a:t>
            </a:r>
            <a:r>
              <a:rPr lang="fi-FI" dirty="0" smtClean="0"/>
              <a:t>Suomessa vähäisempää kuin muissa maissa</a:t>
            </a:r>
          </a:p>
          <a:p>
            <a:pPr>
              <a:lnSpc>
                <a:spcPct val="100000"/>
              </a:lnSpc>
            </a:pPr>
            <a:endParaRPr lang="fi-FI" dirty="0" smtClean="0"/>
          </a:p>
          <a:p>
            <a:pPr marL="0" indent="0">
              <a:lnSpc>
                <a:spcPct val="100000"/>
              </a:lnSpc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72" y="95151"/>
            <a:ext cx="7010400" cy="1116013"/>
          </a:xfrm>
        </p:spPr>
        <p:txBody>
          <a:bodyPr/>
          <a:lstStyle/>
          <a:p>
            <a:r>
              <a:rPr lang="fi-FI" dirty="0"/>
              <a:t>Peruskoulun luokkien 7 – 9 opettajien ajankäyttö </a:t>
            </a:r>
            <a:r>
              <a:rPr lang="fi-FI" dirty="0" smtClean="0"/>
              <a:t>erilaisiin tehtäviin (tuntia viikossa)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Kaavio 39"/>
          <p:cNvGraphicFramePr/>
          <p:nvPr>
            <p:extLst/>
          </p:nvPr>
        </p:nvGraphicFramePr>
        <p:xfrm>
          <a:off x="755576" y="1412776"/>
          <a:ext cx="8064896" cy="51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73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72" y="95151"/>
            <a:ext cx="7010400" cy="1116013"/>
          </a:xfrm>
        </p:spPr>
        <p:txBody>
          <a:bodyPr/>
          <a:lstStyle/>
          <a:p>
            <a:r>
              <a:rPr lang="fi-FI" dirty="0"/>
              <a:t>Peruskoulun luokkien 7 – 9 opettajien </a:t>
            </a:r>
            <a:r>
              <a:rPr lang="fi-FI" dirty="0" smtClean="0"/>
              <a:t>ajankäyttö erilaisiin tehtäviin (tuntia viikossa)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4" name="Kaavio 39"/>
          <p:cNvGraphicFramePr/>
          <p:nvPr>
            <p:extLst/>
          </p:nvPr>
        </p:nvGraphicFramePr>
        <p:xfrm>
          <a:off x="755576" y="1412776"/>
          <a:ext cx="8064896" cy="51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8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9146"/>
            <a:ext cx="7010400" cy="6732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2484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000" dirty="0">
                <a:latin typeface="+mn-lt"/>
              </a:rPr>
              <a:t>Kansallinen </a:t>
            </a: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>koulutuksen </a:t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>arviointikeskus</a:t>
            </a:r>
            <a:endParaRPr lang="fi-FI" sz="2000" dirty="0">
              <a:latin typeface="+mn-lt"/>
            </a:endParaRPr>
          </a:p>
          <a:p>
            <a:r>
              <a:rPr lang="fi-FI" sz="2000" dirty="0">
                <a:latin typeface="+mn-lt"/>
              </a:rPr>
              <a:t>Julkaisut </a:t>
            </a: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>4:2017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Suomalainen laadunhallinta-ajattelu</a:t>
            </a:r>
            <a:br>
              <a:rPr lang="fi-FI" dirty="0" smtClean="0"/>
            </a:br>
            <a:r>
              <a:rPr lang="fi-FI" dirty="0" smtClean="0"/>
              <a:t>(kuuluu ”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” ajatteluun)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Perusopetuksen ja lukiokoulutuksen järjestäjiä velvoitettiin vuoden 1998 lainsäädännössä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arvioimaan </a:t>
            </a:r>
            <a:r>
              <a:rPr lang="fi-FI" dirty="0"/>
              <a:t>omaa toimintaansa 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julkistamaan </a:t>
            </a:r>
            <a:r>
              <a:rPr lang="fi-FI" dirty="0"/>
              <a:t>arviointien tulokset.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-&gt; Tarkoituksena on ollut tukea </a:t>
            </a:r>
            <a:r>
              <a:rPr lang="fi-FI" dirty="0"/>
              <a:t>koulutuksen kehittämistä ja parantaa siten oppimisen edellytyksiä.</a:t>
            </a:r>
          </a:p>
          <a:p>
            <a:endParaRPr lang="fi-FI" dirty="0" smtClean="0"/>
          </a:p>
          <a:p>
            <a:r>
              <a:rPr lang="fi-FI" dirty="0" smtClean="0"/>
              <a:t>Keskeistä </a:t>
            </a:r>
            <a:r>
              <a:rPr lang="fi-FI" dirty="0"/>
              <a:t>on, että järjestäjät voivat </a:t>
            </a:r>
            <a:r>
              <a:rPr lang="fi-FI" dirty="0" smtClean="0"/>
              <a:t>itse </a:t>
            </a:r>
            <a:r>
              <a:rPr lang="fi-FI" dirty="0"/>
              <a:t>valita arviointimenetelmänsä sekä arvioinnin kohteet. 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Koulutuksen järjestäjien latutyön arviointi (vuonna 2016)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Arviointi perustui koulutuksen järjestäjien </a:t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i="1" dirty="0" smtClean="0"/>
              <a:t>kriteeriperustaiseen </a:t>
            </a:r>
            <a:r>
              <a:rPr lang="fi-FI" i="1" dirty="0"/>
              <a:t>itsearviointiin</a:t>
            </a:r>
            <a:r>
              <a:rPr lang="fi-FI" dirty="0"/>
              <a:t>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taustatietoihin </a:t>
            </a:r>
            <a:r>
              <a:rPr lang="fi-FI" dirty="0"/>
              <a:t>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avovastauksiin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/>
          </a:p>
          <a:p>
            <a:r>
              <a:rPr lang="fi-FI" dirty="0"/>
              <a:t>Kriteerien laadinnassa ja tasokuvauksissa hyödynnettiin </a:t>
            </a:r>
            <a:r>
              <a:rPr lang="fi-FI" dirty="0" smtClean="0"/>
              <a:t>mm. perusopetuksen laatukriteereitä. Rajauduttiin </a:t>
            </a:r>
            <a:r>
              <a:rPr lang="fi-FI" dirty="0"/>
              <a:t>seuraaviin laadunhallinnan osa-alueisiin: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i="1" dirty="0" smtClean="0"/>
              <a:t>laadunhallinnan </a:t>
            </a:r>
            <a:r>
              <a:rPr lang="fi-FI" i="1" dirty="0"/>
              <a:t>ja itsearvioinnin </a:t>
            </a:r>
            <a:r>
              <a:rPr lang="fi-FI" i="1" dirty="0" smtClean="0"/>
              <a:t>johtaminen,</a:t>
            </a:r>
            <a:br>
              <a:rPr lang="fi-FI" i="1" dirty="0" smtClean="0"/>
            </a:br>
            <a:r>
              <a:rPr lang="fi-FI" i="1" dirty="0" smtClean="0"/>
              <a:t>- laadunhallinnan </a:t>
            </a:r>
            <a:r>
              <a:rPr lang="fi-FI" i="1" dirty="0"/>
              <a:t>ja itsearvioinnin </a:t>
            </a:r>
            <a:r>
              <a:rPr lang="fi-FI" i="1" dirty="0" smtClean="0"/>
              <a:t>edellytykset, </a:t>
            </a:r>
            <a:br>
              <a:rPr lang="fi-FI" i="1" dirty="0" smtClean="0"/>
            </a:br>
            <a:r>
              <a:rPr lang="fi-FI" i="1" dirty="0" smtClean="0"/>
              <a:t>- kehittäminen ja parantaminen</a:t>
            </a:r>
          </a:p>
          <a:p>
            <a:endParaRPr lang="fi-FI" dirty="0" smtClean="0"/>
          </a:p>
          <a:p>
            <a:r>
              <a:rPr lang="fi-FI" dirty="0" smtClean="0"/>
              <a:t>Vastausprosentti </a:t>
            </a:r>
            <a:r>
              <a:rPr lang="fi-FI" dirty="0"/>
              <a:t>on 90,6 (345 järjestäjää)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Perusopetuksen </a:t>
            </a:r>
            <a:r>
              <a:rPr lang="fi-FI" dirty="0"/>
              <a:t>ja lukiokoulutuksen </a:t>
            </a:r>
            <a:r>
              <a:rPr lang="fi-FI" dirty="0" smtClean="0"/>
              <a:t>järjestäjien itsearvioinnin tulokset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Laadunhallintajärjestelmä puuttuu 3,5 %</a:t>
            </a:r>
          </a:p>
          <a:p>
            <a:r>
              <a:rPr lang="fi-FI" dirty="0" smtClean="0"/>
              <a:t>Alkava taso 58,7 %</a:t>
            </a:r>
          </a:p>
          <a:p>
            <a:r>
              <a:rPr lang="fi-FI" dirty="0" smtClean="0"/>
              <a:t>Kehittyvä taso </a:t>
            </a:r>
            <a:r>
              <a:rPr lang="fi-FI" dirty="0"/>
              <a:t>37,8 % </a:t>
            </a:r>
            <a:endParaRPr lang="fi-FI" dirty="0" smtClean="0"/>
          </a:p>
          <a:p>
            <a:r>
              <a:rPr lang="fi-FI" dirty="0" smtClean="0"/>
              <a:t>Edistynyt taso 0 % </a:t>
            </a:r>
          </a:p>
          <a:p>
            <a:endParaRPr lang="fi-FI" dirty="0"/>
          </a:p>
          <a:p>
            <a:r>
              <a:rPr lang="fi-FI" dirty="0" smtClean="0"/>
              <a:t>Parhaiten onnistutaan arviointitiedon hankinnassa ja heikoiten tulosten hyödyntämisessä </a:t>
            </a:r>
            <a:r>
              <a:rPr lang="fi-FI" dirty="0"/>
              <a:t>ja </a:t>
            </a:r>
            <a:r>
              <a:rPr lang="fi-FI" dirty="0" smtClean="0"/>
              <a:t>julkistamisessa.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77002" y="116632"/>
            <a:ext cx="7010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i-FI" kern="0" dirty="0" smtClean="0"/>
              <a:t>Opettajan työn/koulutuksen haasteita, yhteenvetoa TALIS ja PISA tutkimusten pohjalta</a:t>
            </a:r>
            <a:endParaRPr lang="fi-FI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41249" y="1260888"/>
            <a:ext cx="7344816" cy="616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5663" indent="-282575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2747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1129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701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0273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845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941763" indent="-22860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FCD116"/>
              </a:buClr>
              <a:buSzPct val="11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i-FI" b="1" kern="0" dirty="0" smtClean="0"/>
              <a:t>Oppilaan taso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Sitoutuminen</a:t>
            </a:r>
            <a:r>
              <a:rPr lang="fi-FI" sz="1800" kern="0" dirty="0" smtClean="0"/>
              <a:t> opiskeluun (motivaatio, kiinnostus)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kern="0" dirty="0" smtClean="0"/>
              <a:t>Ohjautuminen </a:t>
            </a:r>
            <a:r>
              <a:rPr lang="fi-FI" sz="1800" u="sng" kern="0" dirty="0" smtClean="0"/>
              <a:t>aktiiviseen oppimisprosessiin </a:t>
            </a:r>
            <a:r>
              <a:rPr lang="fi-FI" sz="1800" kern="0" dirty="0" smtClean="0"/>
              <a:t>(</a:t>
            </a:r>
            <a:r>
              <a:rPr lang="fi-FI" sz="1800" kern="0" dirty="0" smtClean="0">
                <a:latin typeface="Arial Narrow" panose="020B0606020202030204" pitchFamily="34" charset="0"/>
              </a:rPr>
              <a:t>oppijakeskeisyys</a:t>
            </a:r>
            <a:r>
              <a:rPr lang="fi-FI" sz="1800" kern="0" dirty="0" smtClean="0"/>
              <a:t>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Erilaisten </a:t>
            </a:r>
            <a:r>
              <a:rPr lang="fi-FI" sz="1800" u="sng" kern="0" dirty="0" err="1" smtClean="0"/>
              <a:t>oppijoiden</a:t>
            </a:r>
            <a:r>
              <a:rPr lang="fi-FI" sz="1800" u="sng" kern="0" dirty="0" smtClean="0"/>
              <a:t> tarpeet </a:t>
            </a:r>
            <a:r>
              <a:rPr lang="fi-FI" sz="1800" kern="0" dirty="0" smtClean="0"/>
              <a:t>(</a:t>
            </a:r>
            <a:r>
              <a:rPr lang="fi-FI" sz="1800" kern="0" dirty="0" smtClean="0">
                <a:latin typeface="Arial Narrow" panose="020B0606020202030204" pitchFamily="34" charset="0"/>
              </a:rPr>
              <a:t>3-portainen tuki, </a:t>
            </a:r>
            <a:r>
              <a:rPr lang="fi-FI" sz="1800" kern="0" dirty="0" err="1" smtClean="0">
                <a:latin typeface="Arial Narrow" panose="020B0606020202030204" pitchFamily="34" charset="0"/>
              </a:rPr>
              <a:t>maahanmuuttajataust</a:t>
            </a:r>
            <a:r>
              <a:rPr lang="fi-FI" sz="1800" kern="0" dirty="0" smtClean="0">
                <a:latin typeface="Arial Narrow" panose="020B0606020202030204" pitchFamily="34" charset="0"/>
              </a:rPr>
              <a:t>.</a:t>
            </a:r>
            <a:r>
              <a:rPr lang="fi-FI" sz="1800" kern="0" dirty="0" smtClean="0"/>
              <a:t>)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Oppimista tukeva arviointi (formatiivinen)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i-FI" b="1" kern="0" dirty="0" smtClean="0"/>
              <a:t>Luokkahuone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kern="0" dirty="0" smtClean="0"/>
              <a:t>Laaja-alaisen osaamisen (</a:t>
            </a:r>
            <a:r>
              <a:rPr lang="fi-FI" sz="1800" u="sng" kern="0" dirty="0" smtClean="0"/>
              <a:t>21-vuosisadan taidot</a:t>
            </a:r>
            <a:r>
              <a:rPr lang="fi-FI" sz="1800" kern="0" dirty="0" smtClean="0"/>
              <a:t>) tukeminen</a:t>
            </a:r>
            <a:endParaRPr lang="fi-FI" sz="1800" u="sng" kern="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Heterogeeninen</a:t>
            </a:r>
            <a:r>
              <a:rPr lang="fi-FI" sz="1800" kern="0" dirty="0" smtClean="0"/>
              <a:t> ja monikulttuurinen </a:t>
            </a:r>
            <a:r>
              <a:rPr lang="fi-FI" sz="1800" u="sng" kern="0" dirty="0" smtClean="0"/>
              <a:t>luokka</a:t>
            </a:r>
            <a:r>
              <a:rPr lang="fi-FI" sz="1800" kern="0" dirty="0" smtClean="0"/>
              <a:t> (inkluusio)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i-FI" b="1" kern="0" dirty="0" smtClean="0"/>
              <a:t>Koulun taso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kern="0" dirty="0" smtClean="0"/>
              <a:t>Työskentely </a:t>
            </a:r>
            <a:r>
              <a:rPr lang="fi-FI" sz="1800" u="sng" kern="0" dirty="0" smtClean="0"/>
              <a:t>tiimeissä, kumppanuuksissa </a:t>
            </a:r>
            <a:r>
              <a:rPr lang="fi-FI" sz="1800" kern="0" dirty="0" smtClean="0"/>
              <a:t>ja yhteistyössä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Laadunvarmistus</a:t>
            </a:r>
            <a:r>
              <a:rPr lang="fi-FI" sz="1800" kern="0" dirty="0" smtClean="0"/>
              <a:t> ja jatkuva koulun toimintojen kehittäminen</a:t>
            </a:r>
            <a:endParaRPr lang="fi-FI" sz="1800" u="sng" kern="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kern="0" dirty="0" smtClean="0"/>
              <a:t>Kasvatuksen</a:t>
            </a:r>
            <a:r>
              <a:rPr lang="fi-FI" sz="1800" u="sng" kern="0" dirty="0" smtClean="0"/>
              <a:t> innovaatioiden kehittäminen ja käyttöönotto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kern="0" dirty="0" smtClean="0"/>
              <a:t>Digitalisten ja fyysisten </a:t>
            </a:r>
            <a:r>
              <a:rPr lang="fi-FI" sz="1800" u="sng" kern="0" dirty="0" smtClean="0"/>
              <a:t>oppimisympäristöjen kehittäminen 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fi-FI" b="1" kern="0" dirty="0" smtClean="0"/>
              <a:t>Koulutuksen järjestäjän taso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Laadunvarmistus ja verkostot, kehittymissuunnitelmat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fi-FI" sz="1800" u="sng" kern="0" dirty="0" smtClean="0"/>
              <a:t>Syrjäytymisen ehkäisy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301155" y="1760538"/>
            <a:ext cx="7010400" cy="4953000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b="1" dirty="0"/>
              <a:t>Student-level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 smtClean="0"/>
              <a:t>Support </a:t>
            </a:r>
            <a:r>
              <a:rPr lang="en-GB" sz="1800" u="sng" dirty="0" smtClean="0"/>
              <a:t>students’ well-being and  engagement</a:t>
            </a:r>
            <a:r>
              <a:rPr lang="en-GB" sz="1800" dirty="0" smtClean="0"/>
              <a:t> in learning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 smtClean="0"/>
              <a:t>Guiding </a:t>
            </a:r>
            <a:r>
              <a:rPr lang="en-GB" sz="1800" u="sng" dirty="0"/>
              <a:t>active </a:t>
            </a:r>
            <a:r>
              <a:rPr lang="en-GB" sz="1800" u="sng" dirty="0" smtClean="0"/>
              <a:t>learning </a:t>
            </a:r>
            <a:r>
              <a:rPr lang="en-GB" sz="1800" dirty="0" smtClean="0"/>
              <a:t>processes</a:t>
            </a:r>
            <a:endParaRPr lang="en-GB" sz="1800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Responding to the </a:t>
            </a:r>
            <a:r>
              <a:rPr lang="en-GB" sz="1800" u="sng" dirty="0" smtClean="0"/>
              <a:t>needs </a:t>
            </a:r>
            <a:r>
              <a:rPr lang="en-GB" sz="1800" u="sng" dirty="0"/>
              <a:t>of individual learners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Integrating formative and summative </a:t>
            </a:r>
            <a:r>
              <a:rPr lang="en-GB" sz="1800" u="sng" dirty="0"/>
              <a:t>assessment </a:t>
            </a:r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b="1" dirty="0"/>
              <a:t>Classroom level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Teaching </a:t>
            </a:r>
            <a:r>
              <a:rPr lang="en-GB" sz="1800" u="sng" dirty="0"/>
              <a:t>in </a:t>
            </a:r>
            <a:r>
              <a:rPr lang="en-GB" sz="1800" u="sng" dirty="0" smtClean="0"/>
              <a:t>a heterogeneous</a:t>
            </a:r>
            <a:r>
              <a:rPr lang="en-GB" sz="1800" dirty="0" smtClean="0"/>
              <a:t> (inclusion) and multicultural </a:t>
            </a:r>
            <a:r>
              <a:rPr lang="en-GB" sz="1800" u="sng" dirty="0" smtClean="0"/>
              <a:t>classrooms</a:t>
            </a:r>
            <a:endParaRPr lang="en-GB" sz="1800" u="sng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Emphasising </a:t>
            </a:r>
            <a:r>
              <a:rPr lang="en-GB" sz="1800" dirty="0" smtClean="0"/>
              <a:t>the </a:t>
            </a:r>
            <a:r>
              <a:rPr lang="en-GB" sz="1800" u="sng" dirty="0" smtClean="0"/>
              <a:t>learning of 21</a:t>
            </a:r>
            <a:r>
              <a:rPr lang="en-GB" sz="1800" u="sng" baseline="30000" dirty="0" smtClean="0"/>
              <a:t>st</a:t>
            </a:r>
            <a:r>
              <a:rPr lang="en-GB" sz="1800" u="sng" dirty="0" smtClean="0"/>
              <a:t> century competencies</a:t>
            </a:r>
            <a:endParaRPr lang="en-GB" sz="1800" u="sng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sz="1800" dirty="0" smtClean="0"/>
              <a:t>The design and the use of various </a:t>
            </a:r>
            <a:r>
              <a:rPr lang="en-GB" sz="1800" u="sng" dirty="0" smtClean="0"/>
              <a:t>learning environments</a:t>
            </a:r>
            <a:endParaRPr lang="en-GB" sz="1800" u="sng" dirty="0"/>
          </a:p>
          <a:p>
            <a:pPr lvl="0">
              <a:lnSpc>
                <a:spcPct val="100000"/>
              </a:lnSpc>
              <a:spcAft>
                <a:spcPts val="300"/>
              </a:spcAft>
            </a:pPr>
            <a:r>
              <a:rPr lang="en-GB" b="1" dirty="0"/>
              <a:t>School level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/>
              <a:t>Working and </a:t>
            </a:r>
            <a:r>
              <a:rPr lang="en-GB" sz="1800" u="sng" dirty="0"/>
              <a:t>planning </a:t>
            </a:r>
            <a:r>
              <a:rPr lang="en-GB" sz="1800" u="sng" dirty="0" smtClean="0"/>
              <a:t>curriculum in </a:t>
            </a:r>
            <a:r>
              <a:rPr lang="en-GB" sz="1800" u="sng" dirty="0"/>
              <a:t>teams </a:t>
            </a:r>
            <a:r>
              <a:rPr lang="en-GB" sz="1800" dirty="0"/>
              <a:t>and </a:t>
            </a:r>
            <a:r>
              <a:rPr lang="en-GB" sz="1800" dirty="0" smtClean="0"/>
              <a:t>networking</a:t>
            </a:r>
            <a:endParaRPr lang="en-GB" sz="1800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 smtClean="0"/>
              <a:t>Evaluating practices, planning and implementing improvements or </a:t>
            </a:r>
            <a:r>
              <a:rPr lang="en-GB" sz="1800" u="sng" dirty="0" smtClean="0"/>
              <a:t>education reforms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sz="1800" dirty="0" smtClean="0"/>
              <a:t>Using </a:t>
            </a:r>
            <a:r>
              <a:rPr lang="en-GB" sz="1800" u="sng" dirty="0" smtClean="0"/>
              <a:t>digital tools</a:t>
            </a:r>
            <a:r>
              <a:rPr lang="en-GB" sz="1800" dirty="0" smtClean="0"/>
              <a:t> for teaching and administration, etc.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2929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704" y="836712"/>
            <a:ext cx="7393632" cy="1143000"/>
          </a:xfrm>
        </p:spPr>
        <p:txBody>
          <a:bodyPr/>
          <a:lstStyle/>
          <a:p>
            <a:r>
              <a:rPr lang="fi-FI" dirty="0" smtClean="0"/>
              <a:t>Opettajuus nyt, </a:t>
            </a:r>
            <a:r>
              <a:rPr lang="fi-FI" dirty="0"/>
              <a:t>opettaja- ja </a:t>
            </a:r>
            <a:r>
              <a:rPr lang="fi-FI" dirty="0" smtClean="0"/>
              <a:t>opettajankoulutustutkimuksen perusteella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(Husu &amp; Toom)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81840" y="2132856"/>
            <a:ext cx="6938632" cy="1384300"/>
          </a:xfrm>
        </p:spPr>
        <p:txBody>
          <a:bodyPr/>
          <a:lstStyle/>
          <a:p>
            <a:r>
              <a:rPr lang="fi-FI" dirty="0">
                <a:solidFill>
                  <a:srgbClr val="FEEEAC"/>
                </a:solidFill>
              </a:rPr>
              <a:t>Opettajankoulutuksen tutkimuksen </a:t>
            </a:r>
            <a:r>
              <a:rPr lang="fi-FI" dirty="0" smtClean="0">
                <a:solidFill>
                  <a:srgbClr val="FEEEAC"/>
                </a:solidFill>
              </a:rPr>
              <a:t>aloja:</a:t>
            </a:r>
            <a:endParaRPr lang="fi-FI" dirty="0">
              <a:solidFill>
                <a:srgbClr val="FEEEAC"/>
              </a:solidFill>
            </a:endParaRPr>
          </a:p>
          <a:p>
            <a:pPr lvl="1">
              <a:lnSpc>
                <a:spcPts val="2700"/>
              </a:lnSpc>
            </a:pPr>
            <a:r>
              <a:rPr lang="fi-FI" sz="1800" dirty="0" smtClean="0">
                <a:solidFill>
                  <a:srgbClr val="FEEEAC"/>
                </a:solidFill>
              </a:rPr>
              <a:t>kontekstit (yliopisto), </a:t>
            </a:r>
            <a:r>
              <a:rPr lang="fi-FI" sz="1800" dirty="0">
                <a:solidFill>
                  <a:srgbClr val="FEEEAC"/>
                </a:solidFill>
              </a:rPr>
              <a:t>rakenteet, kesto, </a:t>
            </a:r>
            <a:r>
              <a:rPr lang="fi-FI" sz="1800" dirty="0" smtClean="0">
                <a:solidFill>
                  <a:srgbClr val="FEEEAC"/>
                </a:solidFill>
              </a:rPr>
              <a:t>opetussuunnitelma</a:t>
            </a:r>
          </a:p>
          <a:p>
            <a:pPr lvl="1">
              <a:lnSpc>
                <a:spcPts val="2700"/>
              </a:lnSpc>
            </a:pPr>
            <a:r>
              <a:rPr lang="fi-FI" sz="1800" dirty="0" smtClean="0">
                <a:solidFill>
                  <a:srgbClr val="FEEEAC"/>
                </a:solidFill>
              </a:rPr>
              <a:t>pedagogiikka: </a:t>
            </a:r>
            <a:r>
              <a:rPr lang="fi-FI" sz="1800" i="1" dirty="0" smtClean="0">
                <a:solidFill>
                  <a:srgbClr val="FEEEAC"/>
                </a:solidFill>
              </a:rPr>
              <a:t>kuinka informaation/tietoaineistojen hallinta </a:t>
            </a:r>
            <a:r>
              <a:rPr lang="fi-FI" sz="1800" i="1" dirty="0">
                <a:solidFill>
                  <a:srgbClr val="FEEEAC"/>
                </a:solidFill>
              </a:rPr>
              <a:t>kääntyy osaamiseksi luokkahuonevuorovaikutuksessa ja oppimisen </a:t>
            </a:r>
            <a:r>
              <a:rPr lang="fi-FI" sz="1800" i="1" dirty="0" smtClean="0">
                <a:solidFill>
                  <a:srgbClr val="FEEEAC"/>
                </a:solidFill>
              </a:rPr>
              <a:t>ohjaamisessa</a:t>
            </a:r>
            <a:r>
              <a:rPr lang="fi-FI" sz="1800" dirty="0" smtClean="0">
                <a:solidFill>
                  <a:srgbClr val="FEEEAC"/>
                </a:solidFill>
              </a:rPr>
              <a:t>; </a:t>
            </a:r>
            <a:endParaRPr lang="fi-FI" sz="1800" dirty="0">
              <a:solidFill>
                <a:srgbClr val="FEEEAC"/>
              </a:solidFill>
            </a:endParaRPr>
          </a:p>
          <a:p>
            <a:pPr lvl="1">
              <a:lnSpc>
                <a:spcPts val="2700"/>
              </a:lnSpc>
            </a:pPr>
            <a:r>
              <a:rPr lang="fi-FI" sz="1800" dirty="0">
                <a:solidFill>
                  <a:srgbClr val="FEEEAC"/>
                </a:solidFill>
              </a:rPr>
              <a:t>moniarvoisuus ja tasa-arvo koulutuksessa, yhteiskunnassa, …</a:t>
            </a:r>
          </a:p>
          <a:p>
            <a:pPr lvl="1">
              <a:lnSpc>
                <a:spcPts val="2700"/>
              </a:lnSpc>
            </a:pPr>
            <a:r>
              <a:rPr lang="fi-FI" sz="1800" dirty="0">
                <a:solidFill>
                  <a:srgbClr val="FEEEAC"/>
                </a:solidFill>
              </a:rPr>
              <a:t>koulutuksen tehokkuus ja tuloksellisuus </a:t>
            </a:r>
            <a:r>
              <a:rPr lang="fi-FI" sz="1800" dirty="0" smtClean="0">
                <a:solidFill>
                  <a:srgbClr val="FEEEAC"/>
                </a:solidFill>
              </a:rPr>
              <a:t/>
            </a:r>
            <a:br>
              <a:rPr lang="fi-FI" sz="1800" dirty="0" smtClean="0">
                <a:solidFill>
                  <a:srgbClr val="FEEEAC"/>
                </a:solidFill>
              </a:rPr>
            </a:br>
            <a:r>
              <a:rPr lang="fi-FI" sz="1800" dirty="0" smtClean="0">
                <a:solidFill>
                  <a:srgbClr val="FEEEAC"/>
                </a:solidFill>
              </a:rPr>
              <a:t>(</a:t>
            </a:r>
            <a:r>
              <a:rPr lang="fi-FI" sz="1800" dirty="0">
                <a:solidFill>
                  <a:srgbClr val="FEEEAC"/>
                </a:solidFill>
              </a:rPr>
              <a:t>erityisesti USA, UK).</a:t>
            </a:r>
          </a:p>
          <a:p>
            <a:endParaRPr lang="fi-FI" dirty="0">
              <a:solidFill>
                <a:srgbClr val="FEEE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Kolme kansainvälistä opettajuuden ja opettajankoulutuksen muutostrendiä </a:t>
            </a:r>
            <a:r>
              <a:rPr lang="fi-FI" dirty="0"/>
              <a:t>(</a:t>
            </a:r>
            <a:r>
              <a:rPr lang="fi-FI" dirty="0" err="1"/>
              <a:t>Cochran</a:t>
            </a:r>
            <a:r>
              <a:rPr lang="fi-FI" dirty="0"/>
              <a:t>-Smith &amp; </a:t>
            </a:r>
            <a:r>
              <a:rPr lang="fi-FI" dirty="0" err="1"/>
              <a:t>Villagas</a:t>
            </a:r>
            <a:r>
              <a:rPr lang="fi-FI" dirty="0"/>
              <a:t>,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788" y="1600200"/>
            <a:ext cx="7396732" cy="4953000"/>
          </a:xfrm>
        </p:spPr>
        <p:txBody>
          <a:bodyPr/>
          <a:lstStyle/>
          <a:p>
            <a:pPr lvl="0"/>
            <a:r>
              <a:rPr lang="fi-FI" b="1" dirty="0"/>
              <a:t>Opettajien työn </a:t>
            </a:r>
            <a:r>
              <a:rPr lang="fi-FI" b="1" dirty="0" smtClean="0"/>
              <a:t>tuloksellisuus/laatu</a:t>
            </a:r>
            <a:r>
              <a:rPr lang="fi-FI" dirty="0" smtClean="0"/>
              <a:t>: Hyvä </a:t>
            </a:r>
            <a:r>
              <a:rPr lang="fi-FI" dirty="0"/>
              <a:t>opetus ja hyvät opettajat </a:t>
            </a:r>
            <a:r>
              <a:rPr lang="fi-FI" dirty="0" smtClean="0"/>
              <a:t>talouden ja hyvinvoinnin kehittymisen edellytyksenä </a:t>
            </a:r>
            <a:r>
              <a:rPr lang="fi-FI" sz="1800" dirty="0" smtClean="0"/>
              <a:t>(</a:t>
            </a:r>
            <a:r>
              <a:rPr lang="fi-FI" sz="1800" dirty="0" err="1" smtClean="0"/>
              <a:t>e.g</a:t>
            </a:r>
            <a:r>
              <a:rPr lang="fi-FI" sz="1800" dirty="0"/>
              <a:t>., </a:t>
            </a:r>
            <a:r>
              <a:rPr lang="fi-FI" sz="1800" dirty="0" err="1"/>
              <a:t>Furlong</a:t>
            </a:r>
            <a:r>
              <a:rPr lang="fi-FI" sz="1800" dirty="0"/>
              <a:t>, </a:t>
            </a:r>
            <a:r>
              <a:rPr lang="fi-FI" sz="1800" dirty="0" err="1"/>
              <a:t>Cochran</a:t>
            </a:r>
            <a:r>
              <a:rPr lang="fi-FI" sz="1800" dirty="0"/>
              <a:t>-Smith, &amp; </a:t>
            </a:r>
            <a:r>
              <a:rPr lang="fi-FI" sz="1800" dirty="0" err="1"/>
              <a:t>Brennan</a:t>
            </a:r>
            <a:r>
              <a:rPr lang="fi-FI" sz="1800" dirty="0"/>
              <a:t>, 2009; </a:t>
            </a:r>
            <a:r>
              <a:rPr lang="fi-FI" sz="1800" dirty="0" err="1"/>
              <a:t>McKinsey</a:t>
            </a:r>
            <a:r>
              <a:rPr lang="fi-FI" sz="1800" dirty="0"/>
              <a:t> &amp; Company, 2007; OECD, 2005; World Bank, 2010) </a:t>
            </a:r>
          </a:p>
          <a:p>
            <a:pPr lvl="0"/>
            <a:r>
              <a:rPr lang="fi-FI" b="1" dirty="0" smtClean="0"/>
              <a:t>Käsitys opetuksesta </a:t>
            </a:r>
            <a:r>
              <a:rPr lang="fi-FI" b="1" dirty="0"/>
              <a:t>ja oppimisesta haastavat koulutusta sen kaikilla </a:t>
            </a:r>
            <a:r>
              <a:rPr lang="fi-FI" b="1" dirty="0" smtClean="0"/>
              <a:t>tasoilla</a:t>
            </a:r>
            <a:r>
              <a:rPr lang="fi-FI" dirty="0" smtClean="0"/>
              <a:t>: Oppilaiden/opiskelijoiden yksilöllinen ohjaus </a:t>
            </a:r>
            <a:r>
              <a:rPr lang="fi-FI" dirty="0"/>
              <a:t>ja </a:t>
            </a:r>
            <a:r>
              <a:rPr lang="fi-FI" dirty="0" smtClean="0"/>
              <a:t>kannustaminen (</a:t>
            </a:r>
            <a:r>
              <a:rPr lang="fi-FI" dirty="0" err="1" smtClean="0"/>
              <a:t>Cochran</a:t>
            </a:r>
            <a:r>
              <a:rPr lang="fi-FI" dirty="0" smtClean="0"/>
              <a:t>-Smith </a:t>
            </a:r>
            <a:r>
              <a:rPr lang="fi-FI" dirty="0"/>
              <a:t>et al., 2015). </a:t>
            </a:r>
            <a:r>
              <a:rPr lang="fi-FI" dirty="0" smtClean="0"/>
              <a:t>Opettajan työ tärkeää, vaativaa </a:t>
            </a:r>
            <a:r>
              <a:rPr lang="fi-FI" dirty="0"/>
              <a:t>ja </a:t>
            </a:r>
            <a:r>
              <a:rPr lang="fi-FI" dirty="0" smtClean="0"/>
              <a:t>edellyttää jatkuvaa </a:t>
            </a:r>
            <a:r>
              <a:rPr lang="fi-FI" dirty="0"/>
              <a:t>kehittymistä ja </a:t>
            </a:r>
            <a:r>
              <a:rPr lang="fi-FI" dirty="0" smtClean="0"/>
              <a:t>koulutusta.</a:t>
            </a:r>
            <a:endParaRPr lang="fi-FI" dirty="0"/>
          </a:p>
          <a:p>
            <a:pPr lvl="0"/>
            <a:r>
              <a:rPr lang="fi-FI" b="1" dirty="0" smtClean="0"/>
              <a:t>Variaatio oppilaiden, oppimistulosten, koulujen ja ympäristöjen välillä ja toisaalta samat tavoitteet</a:t>
            </a:r>
            <a:r>
              <a:rPr lang="fi-FI" dirty="0" smtClean="0"/>
              <a:t>: Kaikenlainen vaihtelu ja erilaisuus on lisääntynyt/lisääntyy (Paine et al., 2015).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50075" y="6597352"/>
            <a:ext cx="2103438" cy="233362"/>
          </a:xfrm>
        </p:spPr>
        <p:txBody>
          <a:bodyPr/>
          <a:lstStyle/>
          <a:p>
            <a:pPr>
              <a:defRPr/>
            </a:pPr>
            <a:fld id="{218F34F4-B43B-4BD1-B486-BD56E6DC2E26}" type="slidenum">
              <a:rPr lang="fi-FI" smtClean="0"/>
              <a:pPr>
                <a:defRPr/>
              </a:pPr>
              <a:t>3</a:t>
            </a:fld>
            <a:endParaRPr lang="fi-FI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315200" cy="1116013"/>
          </a:xfrm>
        </p:spPr>
        <p:txBody>
          <a:bodyPr/>
          <a:lstStyle/>
          <a:p>
            <a:r>
              <a:rPr lang="fi-FI" i="1" dirty="0" smtClean="0"/>
              <a:t>Kansallinen opettajankoulutusstrategia (2002)</a:t>
            </a:r>
            <a:r>
              <a:rPr lang="fi-FI" dirty="0" smtClean="0"/>
              <a:t>:  </a:t>
            </a:r>
            <a:br>
              <a:rPr lang="fi-FI" dirty="0" smtClean="0"/>
            </a:br>
            <a:r>
              <a:rPr lang="fi-FI" dirty="0" smtClean="0"/>
              <a:t>Opettajan osaaminen: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8320" y="1628800"/>
            <a:ext cx="7776863" cy="495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fi-FI" dirty="0" smtClean="0"/>
              <a:t>Aineenhallinta (asiantuntijuus), pedagoginen ja didaktinen osaaminen, kontekstiosaaminen, ymmärrys tiedon luonteesta, …</a:t>
            </a:r>
          </a:p>
          <a:p>
            <a:pPr>
              <a:lnSpc>
                <a:spcPts val="2800"/>
              </a:lnSpc>
            </a:pPr>
            <a:r>
              <a:rPr lang="fi-FI" dirty="0" smtClean="0"/>
              <a:t>Vuorovaikutus- ja yhteistyöosaaminen, </a:t>
            </a:r>
          </a:p>
          <a:p>
            <a:pPr>
              <a:lnSpc>
                <a:spcPts val="2800"/>
              </a:lnSpc>
            </a:pPr>
            <a:r>
              <a:rPr lang="fi-FI" dirty="0" smtClean="0"/>
              <a:t>Tieto- ja viestintätekniikan käytön osaaminen,</a:t>
            </a:r>
          </a:p>
          <a:p>
            <a:pPr>
              <a:lnSpc>
                <a:spcPts val="2800"/>
              </a:lnSpc>
            </a:pPr>
            <a:r>
              <a:rPr lang="fi-FI" dirty="0" smtClean="0"/>
              <a:t>Eettinen koodi, …</a:t>
            </a:r>
            <a:br>
              <a:rPr lang="fi-FI" dirty="0" smtClean="0"/>
            </a:br>
            <a:endParaRPr lang="fi-FI" dirty="0" smtClean="0"/>
          </a:p>
          <a:p>
            <a:pPr>
              <a:lnSpc>
                <a:spcPts val="1200"/>
              </a:lnSpc>
            </a:pPr>
            <a:endParaRPr lang="fi-FI" dirty="0" smtClean="0"/>
          </a:p>
          <a:p>
            <a:r>
              <a:rPr lang="fi-FI" dirty="0" smtClean="0"/>
              <a:t>Koulu instituutiona ja sen verkostot/kytkennät </a:t>
            </a:r>
          </a:p>
          <a:p>
            <a:r>
              <a:rPr lang="fi-FI" dirty="0" smtClean="0"/>
              <a:t>Yhteistyö, mm. kodin kanssa, …</a:t>
            </a:r>
            <a:br>
              <a:rPr lang="fi-FI" dirty="0" smtClean="0"/>
            </a:br>
            <a:endParaRPr lang="fi-FI" dirty="0" smtClean="0"/>
          </a:p>
          <a:p>
            <a:pPr>
              <a:lnSpc>
                <a:spcPts val="1400"/>
              </a:lnSpc>
            </a:pPr>
            <a:endParaRPr lang="fi-FI" dirty="0" smtClean="0"/>
          </a:p>
          <a:p>
            <a:r>
              <a:rPr lang="fi-FI" dirty="0" smtClean="0"/>
              <a:t>Elinikäisen oppimisen taidot</a:t>
            </a:r>
          </a:p>
          <a:p>
            <a:r>
              <a:rPr lang="fi-FI" dirty="0" smtClean="0"/>
              <a:t>Opetussuunnitelmaosaaminen</a:t>
            </a:r>
          </a:p>
          <a:p>
            <a:r>
              <a:rPr lang="fi-FI" dirty="0" smtClean="0"/>
              <a:t>Akateeminen osaaminen, kuten tutkimusosaaminen 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6940" y="2204864"/>
            <a:ext cx="1479892" cy="3958699"/>
            <a:chOff x="126940" y="2132856"/>
            <a:chExt cx="1479892" cy="3958699"/>
          </a:xfrm>
        </p:grpSpPr>
        <p:sp>
          <p:nvSpPr>
            <p:cNvPr id="11" name="TextBox 10"/>
            <p:cNvSpPr txBox="1"/>
            <p:nvPr/>
          </p:nvSpPr>
          <p:spPr>
            <a:xfrm>
              <a:off x="200408" y="2132856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Perus-</a:t>
              </a:r>
            </a:p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osaaminen</a:t>
              </a:r>
              <a:endParaRPr lang="fi-FI" sz="1800" i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6940" y="3933056"/>
              <a:ext cx="14798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Koulu osana</a:t>
              </a:r>
              <a:br>
                <a:rPr lang="fi-FI" sz="1800" i="1" dirty="0" smtClean="0">
                  <a:solidFill>
                    <a:schemeClr val="tx2"/>
                  </a:solidFill>
                  <a:latin typeface="+mn-lt"/>
                </a:rPr>
              </a:br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yhteiskuntaa</a:t>
              </a:r>
            </a:p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&amp; yhteistyö</a:t>
              </a:r>
              <a:endParaRPr lang="fi-FI" sz="1800" i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849" y="5445224"/>
              <a:ext cx="13131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Oppimaan </a:t>
              </a:r>
              <a:br>
                <a:rPr lang="fi-FI" sz="1800" i="1" dirty="0" smtClean="0">
                  <a:solidFill>
                    <a:schemeClr val="tx2"/>
                  </a:solidFill>
                  <a:latin typeface="+mn-lt"/>
                </a:rPr>
              </a:br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oppiminen</a:t>
              </a:r>
              <a:endParaRPr lang="fi-FI" sz="1800" i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 rot="20066631">
            <a:off x="1740968" y="4741103"/>
            <a:ext cx="8892480" cy="576064"/>
          </a:xfrm>
          <a:prstGeom prst="rect">
            <a:avLst/>
          </a:prstGeom>
          <a:solidFill>
            <a:srgbClr val="FEE0B0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Millaista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opettajuutta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nyt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tavoitellaan</a:t>
            </a:r>
            <a:r>
              <a:rPr lang="en-GB" sz="2800" dirty="0" smtClean="0">
                <a:latin typeface="+mn-lt"/>
              </a:rPr>
              <a:t>?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4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0"/>
            <a:ext cx="7010400" cy="1116013"/>
          </a:xfrm>
        </p:spPr>
        <p:txBody>
          <a:bodyPr/>
          <a:lstStyle/>
          <a:p>
            <a:r>
              <a:rPr lang="fi-FI" dirty="0" smtClean="0"/>
              <a:t>Opettajatutkimuksen esille ottamia näkökulmia</a:t>
            </a:r>
            <a:br>
              <a:rPr lang="fi-FI" dirty="0" smtClean="0"/>
            </a:br>
            <a:r>
              <a:rPr lang="fi-FI" sz="2000" dirty="0" smtClean="0"/>
              <a:t>(</a:t>
            </a:r>
            <a:r>
              <a:rPr lang="fi-FI" sz="2000" dirty="0" err="1" smtClean="0"/>
              <a:t>Cochran</a:t>
            </a:r>
            <a:r>
              <a:rPr lang="fi-FI" sz="2000" dirty="0" smtClean="0"/>
              <a:t>-Smith &amp; </a:t>
            </a:r>
            <a:r>
              <a:rPr lang="fi-FI" sz="2000" dirty="0" err="1" smtClean="0"/>
              <a:t>Villagas</a:t>
            </a:r>
            <a:r>
              <a:rPr lang="fi-FI" sz="2000" dirty="0" smtClean="0"/>
              <a:t>, 2015)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951" y="1196752"/>
            <a:ext cx="7632848" cy="49530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fi-FI" dirty="0" smtClean="0"/>
              <a:t>Opetukseen ja oppimiseen, motivoitumiseen ja oppilaiden erilaisuuteen sekä opettajien ammatilliseen kehittymiseen liittyvä tutkimus tulisi ottaa paremmin huomioon, kun </a:t>
            </a:r>
            <a:r>
              <a:rPr lang="fi-FI" dirty="0"/>
              <a:t>kehitetään</a:t>
            </a:r>
            <a:endParaRPr lang="fi-FI" dirty="0" smtClean="0"/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fi-FI" dirty="0" smtClean="0"/>
              <a:t>opetusta ja oppimisympäristöjä (ml. digitaaliset ympäristöt); </a:t>
            </a:r>
            <a:r>
              <a:rPr lang="fi-FI" sz="1800" dirty="0" smtClean="0"/>
              <a:t>(</a:t>
            </a:r>
            <a:r>
              <a:rPr lang="fi-FI" sz="1600" dirty="0" err="1"/>
              <a:t>Cochran</a:t>
            </a:r>
            <a:r>
              <a:rPr lang="fi-FI" sz="1600" dirty="0"/>
              <a:t>-Smith et al., 2015</a:t>
            </a:r>
            <a:r>
              <a:rPr lang="fi-FI" sz="1600" dirty="0" smtClean="0"/>
              <a:t>)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fi-FI" dirty="0" smtClean="0"/>
              <a:t>koulun </a:t>
            </a:r>
            <a:r>
              <a:rPr lang="fi-FI" dirty="0"/>
              <a:t>toimintakulttuuria </a:t>
            </a:r>
            <a:r>
              <a:rPr lang="fi-FI" dirty="0" smtClean="0"/>
              <a:t>ja koulun toimintoja, kuten verkottuminen ja johtaminen;</a:t>
            </a:r>
            <a:r>
              <a:rPr lang="fi-FI" sz="1600" dirty="0" smtClean="0"/>
              <a:t> </a:t>
            </a:r>
            <a:r>
              <a:rPr lang="fi-FI" sz="1600" dirty="0"/>
              <a:t>(Paine et al., 2015</a:t>
            </a:r>
            <a:r>
              <a:rPr lang="fi-FI" sz="1600" dirty="0" smtClean="0"/>
              <a:t>)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r>
              <a:rPr lang="fi-FI" b="1" dirty="0" smtClean="0"/>
              <a:t>opettajien perus- </a:t>
            </a:r>
            <a:r>
              <a:rPr lang="fi-FI" b="1" dirty="0" err="1" smtClean="0"/>
              <a:t>perehdyttämis</a:t>
            </a:r>
            <a:r>
              <a:rPr lang="fi-FI" b="1" dirty="0" smtClean="0"/>
              <a:t> ja täydennyskoulutusta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en-US" dirty="0" err="1" smtClean="0"/>
              <a:t>Opettajien</a:t>
            </a:r>
            <a:r>
              <a:rPr lang="en-US" dirty="0" smtClean="0"/>
              <a:t> </a:t>
            </a:r>
            <a:r>
              <a:rPr lang="en-US" dirty="0" err="1" smtClean="0"/>
              <a:t>tulee</a:t>
            </a:r>
            <a:r>
              <a:rPr lang="en-US" dirty="0" smtClean="0"/>
              <a:t> </a:t>
            </a:r>
            <a:r>
              <a:rPr lang="en-US" dirty="0" err="1" smtClean="0"/>
              <a:t>oppia</a:t>
            </a:r>
            <a:r>
              <a:rPr lang="en-US" dirty="0" smtClean="0"/>
              <a:t> </a:t>
            </a:r>
            <a:r>
              <a:rPr lang="en-US" dirty="0" err="1" smtClean="0"/>
              <a:t>opettajankoulutuksessa</a:t>
            </a:r>
            <a:r>
              <a:rPr lang="en-US" dirty="0" smtClean="0"/>
              <a:t> </a:t>
            </a:r>
            <a:r>
              <a:rPr lang="en-US" dirty="0" err="1" smtClean="0"/>
              <a:t>oppimaan</a:t>
            </a:r>
            <a:r>
              <a:rPr lang="en-US" dirty="0" smtClean="0"/>
              <a:t> </a:t>
            </a:r>
            <a:r>
              <a:rPr lang="en-US" dirty="0" err="1" smtClean="0"/>
              <a:t>uutta</a:t>
            </a:r>
            <a:r>
              <a:rPr lang="en-US" dirty="0" smtClean="0"/>
              <a:t> </a:t>
            </a:r>
            <a:r>
              <a:rPr lang="en-US" dirty="0" err="1" smtClean="0"/>
              <a:t>osaamista</a:t>
            </a:r>
            <a:r>
              <a:rPr lang="en-US" dirty="0" smtClean="0"/>
              <a:t> ja </a:t>
            </a:r>
            <a:r>
              <a:rPr lang="en-US" dirty="0" err="1" smtClean="0"/>
              <a:t>haluta</a:t>
            </a:r>
            <a:r>
              <a:rPr lang="en-US" dirty="0" smtClean="0"/>
              <a:t> </a:t>
            </a:r>
            <a:r>
              <a:rPr lang="en-US" dirty="0" err="1" smtClean="0"/>
              <a:t>oppia</a:t>
            </a:r>
            <a:r>
              <a:rPr lang="en-US" dirty="0" smtClean="0"/>
              <a:t> </a:t>
            </a:r>
            <a:r>
              <a:rPr lang="en-US" dirty="0" err="1" smtClean="0"/>
              <a:t>uutta</a:t>
            </a:r>
            <a:r>
              <a:rPr lang="en-US" dirty="0" smtClean="0"/>
              <a:t> </a:t>
            </a:r>
            <a:r>
              <a:rPr lang="en-US" dirty="0" err="1" smtClean="0"/>
              <a:t>tietoa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Paine et al., 2015)</a:t>
            </a:r>
            <a:r>
              <a:rPr lang="en-US" dirty="0"/>
              <a:t>.</a:t>
            </a:r>
          </a:p>
          <a:p>
            <a:pPr lvl="1">
              <a:lnSpc>
                <a:spcPts val="2800"/>
              </a:lnSpc>
              <a:spcAft>
                <a:spcPts val="1200"/>
              </a:spcAft>
            </a:pPr>
            <a:endParaRPr lang="fi-FI" dirty="0" smtClean="0"/>
          </a:p>
          <a:p>
            <a:pPr marL="573088" lvl="1"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fi-FI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7" y="-99392"/>
            <a:ext cx="7010400" cy="1116013"/>
          </a:xfrm>
        </p:spPr>
        <p:txBody>
          <a:bodyPr/>
          <a:lstStyle/>
          <a:p>
            <a:r>
              <a:rPr lang="fi-FI" dirty="0" smtClean="0"/>
              <a:t>Opettajan työn perusolemus</a:t>
            </a:r>
            <a:endParaRPr lang="fi-FI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590254"/>
            <a:ext cx="6840290" cy="4953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vaativaa</a:t>
            </a:r>
            <a:r>
              <a:rPr lang="fi-FI" dirty="0"/>
              <a:t>, </a:t>
            </a:r>
            <a:r>
              <a:rPr lang="fi-FI" dirty="0" smtClean="0"/>
              <a:t>vastuullista; autonomista; eettistä; tietointen-siivistä </a:t>
            </a:r>
            <a:r>
              <a:rPr lang="fi-FI" dirty="0"/>
              <a:t>akateemista asiantuntija- ja </a:t>
            </a:r>
            <a:r>
              <a:rPr lang="fi-FI" dirty="0" smtClean="0"/>
              <a:t>ihmissuhdetyötä;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/>
              <a:t>pitkäjänteistä ja systemaattista </a:t>
            </a:r>
            <a:r>
              <a:rPr lang="fi-FI" dirty="0" smtClean="0"/>
              <a:t>suunnittelua, </a:t>
            </a:r>
            <a:r>
              <a:rPr lang="fi-FI" dirty="0" err="1" smtClean="0"/>
              <a:t>ops</a:t>
            </a:r>
            <a:r>
              <a:rPr lang="fi-FI" dirty="0" smtClean="0"/>
              <a:t>-työtä;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err="1" smtClean="0"/>
              <a:t>oppijoiden</a:t>
            </a:r>
            <a:r>
              <a:rPr lang="fi-FI" dirty="0" smtClean="0"/>
              <a:t> oppimisen </a:t>
            </a:r>
            <a:r>
              <a:rPr lang="fi-FI" dirty="0"/>
              <a:t>tukeminen yksilöinä ja </a:t>
            </a:r>
            <a:r>
              <a:rPr lang="fi-FI" dirty="0" smtClean="0"/>
              <a:t>ryhmässä;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jatkuvaa ongelmanratkaisua </a:t>
            </a:r>
            <a:r>
              <a:rPr lang="fi-FI" dirty="0"/>
              <a:t>ja </a:t>
            </a:r>
            <a:r>
              <a:rPr lang="fi-FI" dirty="0" smtClean="0"/>
              <a:t>päätöksentekoa muuttuvissa vuorovaikutustilanteissa;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/>
              <a:t>oppiminen ja ammatillinen kehittyminen koko työuran </a:t>
            </a:r>
            <a:r>
              <a:rPr lang="fi-FI" dirty="0" smtClean="0"/>
              <a:t>ajan</a:t>
            </a:r>
          </a:p>
        </p:txBody>
      </p:sp>
    </p:spTree>
    <p:extLst>
      <p:ext uri="{BB962C8B-B14F-4D97-AF65-F5344CB8AC3E}">
        <p14:creationId xmlns:p14="http://schemas.microsoft.com/office/powerpoint/2010/main" val="13355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991" y="-141350"/>
            <a:ext cx="7010400" cy="1116013"/>
          </a:xfrm>
        </p:spPr>
        <p:txBody>
          <a:bodyPr/>
          <a:lstStyle/>
          <a:p>
            <a:r>
              <a:rPr lang="fi-FI" dirty="0" smtClean="0"/>
              <a:t>Opettajan työn haasteet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475" y="1568674"/>
            <a:ext cx="7468740" cy="4953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opetus- </a:t>
            </a:r>
            <a:r>
              <a:rPr lang="fi-FI" dirty="0"/>
              <a:t>ja </a:t>
            </a:r>
            <a:r>
              <a:rPr lang="fi-FI" dirty="0" smtClean="0"/>
              <a:t>oppimisympäristöjen muutos ja kehittäminen,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opetussuunnitelman laatiminen ja toimeenpano,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oppimislähtöinen </a:t>
            </a:r>
            <a:r>
              <a:rPr lang="fi-FI" dirty="0"/>
              <a:t>ja </a:t>
            </a:r>
            <a:r>
              <a:rPr lang="fi-FI" dirty="0" smtClean="0"/>
              <a:t>osallistava pedagogiikka, arviointikäytännöt,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err="1">
                <a:solidFill>
                  <a:srgbClr val="0070C0"/>
                </a:solidFill>
              </a:rPr>
              <a:t>geneeristen</a:t>
            </a:r>
            <a:r>
              <a:rPr lang="fi-FI" dirty="0">
                <a:solidFill>
                  <a:srgbClr val="0070C0"/>
                </a:solidFill>
              </a:rPr>
              <a:t> taitojen</a:t>
            </a:r>
            <a:r>
              <a:rPr lang="fi-FI" dirty="0"/>
              <a:t> ja </a:t>
            </a:r>
            <a:r>
              <a:rPr lang="fi-FI" dirty="0" smtClean="0"/>
              <a:t>teknologian käytön oppimisen tukeminen,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variaatio oppijoissa ja kouluissa, hyvinvointi, syrjäytyminen,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err="1" smtClean="0"/>
              <a:t>oppijoiden</a:t>
            </a:r>
            <a:r>
              <a:rPr lang="fi-FI" dirty="0" smtClean="0"/>
              <a:t> osaamisen lasku ja variaation lisääntyminen (PISA),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smtClean="0"/>
              <a:t>Pedagogisen koulutuksen </a:t>
            </a:r>
            <a:r>
              <a:rPr lang="fi-FI" dirty="0"/>
              <a:t>lyhyys </a:t>
            </a:r>
            <a:r>
              <a:rPr lang="fi-FI" dirty="0" err="1" smtClean="0"/>
              <a:t>aineenopettajakoulutuk-sessa</a:t>
            </a:r>
            <a:r>
              <a:rPr lang="fi-FI" dirty="0" smtClean="0"/>
              <a:t> </a:t>
            </a:r>
            <a:r>
              <a:rPr lang="fi-FI" dirty="0"/>
              <a:t>ja ammattikasvatuksen </a:t>
            </a:r>
            <a:r>
              <a:rPr lang="fi-FI" dirty="0" smtClean="0"/>
              <a:t>alueella,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i-FI" dirty="0" err="1" smtClean="0"/>
              <a:t>informaaleissa</a:t>
            </a:r>
            <a:r>
              <a:rPr lang="fi-FI" dirty="0" smtClean="0"/>
              <a:t> tilanteissa ja verkostoissa oppimisen tunnistaminen ja hyödyntäminen.</a:t>
            </a:r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107504" y="2204864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- laaja-alainen 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 osaaminen, 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fi-FI" sz="1800" dirty="0" err="1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tietotyökompe</a:t>
            </a: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-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fi-FI" sz="1800" dirty="0" err="1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tenssit</a:t>
            </a: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, 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- työelämätaidot, 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- tulevaisuuden 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 taidot, </a:t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- 21st </a:t>
            </a:r>
            <a:r>
              <a:rPr lang="fi-FI" sz="1800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Century</a:t>
            </a:r>
            <a:r>
              <a:rPr lang="fi-FI" sz="18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</a:br>
            <a:r>
              <a:rPr lang="fi-FI" sz="1800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  Skills”</a:t>
            </a:r>
            <a:endParaRPr lang="fi-FI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1742842" y="2276873"/>
            <a:ext cx="330665" cy="2513314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63" y="-99392"/>
            <a:ext cx="7010400" cy="1116013"/>
          </a:xfrm>
        </p:spPr>
        <p:txBody>
          <a:bodyPr/>
          <a:lstStyle/>
          <a:p>
            <a:r>
              <a:rPr lang="fi-FI" dirty="0"/>
              <a:t>Opettajan </a:t>
            </a:r>
            <a:r>
              <a:rPr lang="fi-FI" dirty="0" smtClean="0"/>
              <a:t>osaaminen 1.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939" y="3789040"/>
            <a:ext cx="7632848" cy="4953000"/>
          </a:xfrm>
        </p:spPr>
        <p:txBody>
          <a:bodyPr/>
          <a:lstStyle/>
          <a:p>
            <a:pPr marL="341313" lvl="1" indent="0">
              <a:lnSpc>
                <a:spcPts val="2700"/>
              </a:lnSpc>
              <a:buNone/>
            </a:pPr>
            <a:r>
              <a:rPr lang="fi-FI" sz="2200" dirty="0" smtClean="0"/>
              <a:t>1. arvot </a:t>
            </a:r>
            <a:r>
              <a:rPr lang="fi-FI" sz="2200" dirty="0"/>
              <a:t>ja </a:t>
            </a:r>
            <a:r>
              <a:rPr lang="fi-FI" sz="2200" dirty="0" smtClean="0"/>
              <a:t>kasvatus; </a:t>
            </a:r>
            <a:br>
              <a:rPr lang="fi-FI" sz="2200" dirty="0" smtClean="0"/>
            </a:br>
            <a:r>
              <a:rPr lang="fi-FI" sz="2200" dirty="0" smtClean="0"/>
              <a:t>2. ymmärrys koulutusjärjestelmästä </a:t>
            </a:r>
            <a:r>
              <a:rPr lang="fi-FI" sz="2200" dirty="0"/>
              <a:t>ja </a:t>
            </a:r>
            <a:r>
              <a:rPr lang="fi-FI" sz="2200" dirty="0" smtClean="0"/>
              <a:t>sen </a:t>
            </a:r>
            <a:br>
              <a:rPr lang="fi-FI" sz="2200" dirty="0" smtClean="0"/>
            </a:br>
            <a:r>
              <a:rPr lang="fi-FI" sz="2200" dirty="0" smtClean="0"/>
              <a:t>    kehittämisestä; </a:t>
            </a:r>
            <a:br>
              <a:rPr lang="fi-FI" sz="2200" dirty="0" smtClean="0"/>
            </a:br>
            <a:r>
              <a:rPr lang="fi-FI" sz="2200" dirty="0" smtClean="0"/>
              <a:t>3. sisältötieto</a:t>
            </a:r>
            <a:r>
              <a:rPr lang="fi-FI" sz="2200" dirty="0"/>
              <a:t>, pedagogiikka ja </a:t>
            </a:r>
            <a:r>
              <a:rPr lang="fi-FI" sz="2200" dirty="0" smtClean="0"/>
              <a:t>opetussuunnitelma</a:t>
            </a:r>
            <a:r>
              <a:rPr lang="fi-FI" sz="2200" dirty="0"/>
              <a:t>;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4. itsearviointi </a:t>
            </a:r>
            <a:r>
              <a:rPr lang="fi-FI" sz="2200" dirty="0"/>
              <a:t>ja ammatillinen </a:t>
            </a:r>
            <a:r>
              <a:rPr lang="fi-FI" sz="2200" dirty="0" smtClean="0"/>
              <a:t>kehittyminen </a:t>
            </a:r>
            <a:br>
              <a:rPr lang="fi-FI" sz="2200" dirty="0" smtClean="0"/>
            </a:br>
            <a:r>
              <a:rPr lang="fi-FI" sz="2200" dirty="0" smtClean="0"/>
              <a:t>    (</a:t>
            </a:r>
            <a:r>
              <a:rPr lang="fi-FI" sz="2200" dirty="0" err="1"/>
              <a:t>Panticin</a:t>
            </a:r>
            <a:r>
              <a:rPr lang="fi-FI" sz="2200" dirty="0"/>
              <a:t> &amp; </a:t>
            </a:r>
            <a:r>
              <a:rPr lang="fi-FI" sz="2200" dirty="0" err="1"/>
              <a:t>Wubbelsin</a:t>
            </a:r>
            <a:r>
              <a:rPr lang="fi-FI" sz="2200" dirty="0"/>
              <a:t>; 2010). </a:t>
            </a:r>
            <a:endParaRPr lang="fi-FI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919493" y="1340768"/>
            <a:ext cx="666528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i="1" dirty="0">
                <a:latin typeface="+mn-lt"/>
                <a:ea typeface="Calibri" panose="020F0502020204030204" pitchFamily="34" charset="0"/>
              </a:rPr>
              <a:t>Opettajan </a:t>
            </a:r>
            <a:r>
              <a:rPr lang="fi-FI" i="1" dirty="0" smtClean="0">
                <a:latin typeface="+mn-lt"/>
                <a:ea typeface="Calibri" panose="020F0502020204030204" pitchFamily="34" charset="0"/>
              </a:rPr>
              <a:t>osaamisen tarkastelu sidoksissa </a:t>
            </a:r>
            <a:br>
              <a:rPr lang="fi-FI" i="1" dirty="0" smtClean="0">
                <a:latin typeface="+mn-lt"/>
                <a:ea typeface="Calibri" panose="020F0502020204030204" pitchFamily="34" charset="0"/>
              </a:rPr>
            </a:br>
            <a:r>
              <a:rPr lang="fi-FI" i="1" dirty="0" smtClean="0">
                <a:latin typeface="+mn-lt"/>
                <a:ea typeface="Calibri" panose="020F0502020204030204" pitchFamily="34" charset="0"/>
              </a:rPr>
              <a:t>- oppilaiden oppimiseen (käsitys oppimisesta); </a:t>
            </a:r>
            <a:br>
              <a:rPr lang="fi-FI" i="1" dirty="0" smtClean="0">
                <a:latin typeface="+mn-lt"/>
                <a:ea typeface="Calibri" panose="020F0502020204030204" pitchFamily="34" charset="0"/>
              </a:rPr>
            </a:br>
            <a:r>
              <a:rPr lang="fi-FI" i="1" dirty="0" smtClean="0">
                <a:latin typeface="+mn-lt"/>
                <a:ea typeface="Calibri" panose="020F0502020204030204" pitchFamily="34" charset="0"/>
              </a:rPr>
              <a:t>- koulun kehittämiseen (käsitys oppivasta </a:t>
            </a:r>
            <a:br>
              <a:rPr lang="fi-FI" i="1" dirty="0" smtClean="0">
                <a:latin typeface="+mn-lt"/>
                <a:ea typeface="Calibri" panose="020F0502020204030204" pitchFamily="34" charset="0"/>
              </a:rPr>
            </a:br>
            <a:r>
              <a:rPr lang="fi-FI" i="1" dirty="0" smtClean="0">
                <a:latin typeface="+mn-lt"/>
                <a:ea typeface="Calibri" panose="020F0502020204030204" pitchFamily="34" charset="0"/>
              </a:rPr>
              <a:t>  organisaatiosta); </a:t>
            </a:r>
            <a:br>
              <a:rPr lang="fi-FI" i="1" dirty="0" smtClean="0">
                <a:latin typeface="+mn-lt"/>
                <a:ea typeface="Calibri" panose="020F0502020204030204" pitchFamily="34" charset="0"/>
              </a:rPr>
            </a:br>
            <a:r>
              <a:rPr lang="fi-FI" i="1" dirty="0" smtClean="0">
                <a:latin typeface="+mn-lt"/>
                <a:ea typeface="Calibri" panose="020F0502020204030204" pitchFamily="34" charset="0"/>
              </a:rPr>
              <a:t>- kollegiaaliseen yhteistyöhön; </a:t>
            </a:r>
            <a:br>
              <a:rPr lang="fi-FI" i="1" dirty="0" smtClean="0">
                <a:latin typeface="+mn-lt"/>
                <a:ea typeface="Calibri" panose="020F0502020204030204" pitchFamily="34" charset="0"/>
              </a:rPr>
            </a:br>
            <a:r>
              <a:rPr lang="fi-FI" i="1" dirty="0" smtClean="0">
                <a:latin typeface="+mn-lt"/>
                <a:ea typeface="Calibri" panose="020F0502020204030204" pitchFamily="34" charset="0"/>
              </a:rPr>
              <a:t>- opettajan </a:t>
            </a:r>
            <a:r>
              <a:rPr lang="fi-FI" i="1" dirty="0">
                <a:latin typeface="+mn-lt"/>
                <a:ea typeface="Calibri" panose="020F0502020204030204" pitchFamily="34" charset="0"/>
              </a:rPr>
              <a:t>omaan </a:t>
            </a:r>
            <a:r>
              <a:rPr lang="fi-FI" i="1" dirty="0" smtClean="0">
                <a:latin typeface="+mn-lt"/>
                <a:ea typeface="Calibri" panose="020F0502020204030204" pitchFamily="34" charset="0"/>
              </a:rPr>
              <a:t>kehittymiseen …</a:t>
            </a:r>
            <a:endParaRPr lang="fi-FI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60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4" y="-171400"/>
            <a:ext cx="7010400" cy="1116013"/>
          </a:xfrm>
        </p:spPr>
        <p:txBody>
          <a:bodyPr/>
          <a:lstStyle/>
          <a:p>
            <a:r>
              <a:rPr lang="fi-FI" dirty="0"/>
              <a:t>Opettajan </a:t>
            </a:r>
            <a:r>
              <a:rPr lang="fi-FI" dirty="0" smtClean="0"/>
              <a:t>osaaminen 2:</a:t>
            </a:r>
            <a:br>
              <a:rPr lang="fi-FI" dirty="0" smtClean="0"/>
            </a:br>
            <a:r>
              <a:rPr lang="fi-FI" dirty="0" smtClean="0"/>
              <a:t>Opettajan tieto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21" y="1628800"/>
            <a:ext cx="7416353" cy="4953000"/>
          </a:xfrm>
        </p:spPr>
        <p:txBody>
          <a:bodyPr/>
          <a:lstStyle/>
          <a:p>
            <a:pPr marL="341313" lvl="1" indent="0">
              <a:lnSpc>
                <a:spcPts val="2700"/>
              </a:lnSpc>
              <a:buNone/>
            </a:pPr>
            <a:r>
              <a:rPr lang="fi-FI" sz="2200" dirty="0" smtClean="0"/>
              <a:t>1. </a:t>
            </a:r>
            <a:r>
              <a:rPr lang="fi-FI" sz="2200" dirty="0"/>
              <a:t>sisältötieto; </a:t>
            </a:r>
            <a:br>
              <a:rPr lang="fi-FI" sz="2200" dirty="0"/>
            </a:br>
            <a:r>
              <a:rPr lang="fi-FI" sz="2200" dirty="0" smtClean="0"/>
              <a:t>2. </a:t>
            </a:r>
            <a:r>
              <a:rPr lang="fi-FI" sz="2200" dirty="0"/>
              <a:t>yleinen pedagoginen tieto; </a:t>
            </a:r>
            <a:br>
              <a:rPr lang="fi-FI" sz="2200" dirty="0"/>
            </a:br>
            <a:r>
              <a:rPr lang="fi-FI" sz="2200" dirty="0" smtClean="0"/>
              <a:t>3. </a:t>
            </a:r>
            <a:r>
              <a:rPr lang="fi-FI" sz="2200" dirty="0"/>
              <a:t>pedagoginen sisältötieto (ainedidaktiikka</a:t>
            </a:r>
            <a:r>
              <a:rPr lang="fi-FI" sz="2200" dirty="0" smtClean="0"/>
              <a:t>)</a:t>
            </a:r>
          </a:p>
          <a:p>
            <a:pPr marL="341313" lvl="1" indent="0">
              <a:lnSpc>
                <a:spcPts val="2700"/>
              </a:lnSpc>
              <a:buNone/>
            </a:pPr>
            <a:r>
              <a:rPr lang="fi-FI" sz="2200" dirty="0" smtClean="0"/>
              <a:t>4. tieto </a:t>
            </a:r>
            <a:r>
              <a:rPr lang="fi-FI" sz="2200" dirty="0"/>
              <a:t>kasvatuksen ja opetuksen päämääristä ja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    arvoista sekä historiallisista perusteista</a:t>
            </a:r>
            <a:r>
              <a:rPr lang="fi-FI" sz="2200" dirty="0"/>
              <a:t>;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5. tieto </a:t>
            </a:r>
            <a:r>
              <a:rPr lang="fi-FI" sz="2200" dirty="0"/>
              <a:t>opetuksen kontekstista (</a:t>
            </a:r>
            <a:r>
              <a:rPr lang="fi-FI" sz="2200" dirty="0" smtClean="0"/>
              <a:t>opiskelija, ryhmä</a:t>
            </a:r>
            <a:r>
              <a:rPr lang="fi-FI" sz="2200" dirty="0"/>
              <a:t>,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    instituutio</a:t>
            </a:r>
            <a:r>
              <a:rPr lang="fi-FI" sz="2200" dirty="0"/>
              <a:t>, </a:t>
            </a:r>
            <a:r>
              <a:rPr lang="fi-FI" sz="2200" dirty="0" smtClean="0"/>
              <a:t>yhteisö</a:t>
            </a:r>
            <a:r>
              <a:rPr lang="fi-FI" sz="2200" dirty="0"/>
              <a:t>, yhteiskunta);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6. opetussuunnitelmatieto</a:t>
            </a:r>
            <a:r>
              <a:rPr lang="fi-FI" sz="2200" dirty="0"/>
              <a:t>;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7. tieto oppilaista </a:t>
            </a:r>
            <a:r>
              <a:rPr lang="fi-FI" sz="2200" dirty="0"/>
              <a:t>ja heidän ominaisuuksistaan;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    (</a:t>
            </a:r>
            <a:r>
              <a:rPr lang="fi-FI" sz="2200" dirty="0" err="1" smtClean="0"/>
              <a:t>Shulman</a:t>
            </a:r>
            <a:r>
              <a:rPr lang="fi-FI" sz="2200" dirty="0" smtClean="0"/>
              <a:t>, 1987).</a:t>
            </a:r>
          </a:p>
        </p:txBody>
      </p:sp>
    </p:spTree>
    <p:extLst>
      <p:ext uri="{BB962C8B-B14F-4D97-AF65-F5344CB8AC3E}">
        <p14:creationId xmlns:p14="http://schemas.microsoft.com/office/powerpoint/2010/main" val="40384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01518-B51C-4098-BF7D-306D2A0B1A85}" type="slidenum">
              <a:rPr lang="en-US"/>
              <a:pPr/>
              <a:t>35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-171400"/>
            <a:ext cx="7010400" cy="1116013"/>
          </a:xfrm>
        </p:spPr>
        <p:txBody>
          <a:bodyPr/>
          <a:lstStyle/>
          <a:p>
            <a:r>
              <a:rPr lang="fi-FI" dirty="0" smtClean="0"/>
              <a:t>Tiedon alkuperän </a:t>
            </a:r>
            <a:r>
              <a:rPr lang="en-GB" dirty="0" err="1" smtClean="0"/>
              <a:t>perusteella</a:t>
            </a:r>
            <a:r>
              <a:rPr lang="en-GB" dirty="0" smtClean="0"/>
              <a:t> </a:t>
            </a:r>
            <a:r>
              <a:rPr lang="en-GB" dirty="0" err="1"/>
              <a:t>opettajan</a:t>
            </a:r>
            <a:r>
              <a:rPr lang="en-GB" dirty="0"/>
              <a:t> </a:t>
            </a:r>
            <a:r>
              <a:rPr lang="en-GB" dirty="0" err="1"/>
              <a:t>tieto</a:t>
            </a:r>
            <a:r>
              <a:rPr lang="en-GB" dirty="0"/>
              <a:t> </a:t>
            </a:r>
            <a:r>
              <a:rPr lang="en-GB" dirty="0" err="1"/>
              <a:t>voidaan</a:t>
            </a:r>
            <a:r>
              <a:rPr lang="en-GB" dirty="0"/>
              <a:t> </a:t>
            </a:r>
            <a:r>
              <a:rPr lang="en-GB" dirty="0" err="1"/>
              <a:t>luokitella</a:t>
            </a:r>
            <a:r>
              <a:rPr lang="en-GB" dirty="0"/>
              <a:t> </a:t>
            </a:r>
            <a:r>
              <a:rPr lang="en-GB" sz="1600" dirty="0"/>
              <a:t>(</a:t>
            </a:r>
            <a:r>
              <a:rPr lang="en-GB" sz="1600" dirty="0" err="1"/>
              <a:t>Hiebert</a:t>
            </a:r>
            <a:r>
              <a:rPr lang="en-GB" sz="1600" dirty="0"/>
              <a:t> et al., 2002): </a:t>
            </a:r>
            <a:endParaRPr lang="en-GB" sz="1600" dirty="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96280"/>
            <a:ext cx="7315200" cy="495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GB" b="1" dirty="0" err="1" smtClean="0"/>
              <a:t>Käytäntöön</a:t>
            </a:r>
            <a:r>
              <a:rPr lang="en-GB" b="1" dirty="0" smtClean="0"/>
              <a:t> </a:t>
            </a:r>
            <a:r>
              <a:rPr lang="en-GB" b="1" dirty="0" err="1" smtClean="0"/>
              <a:t>perustuva</a:t>
            </a:r>
            <a:r>
              <a:rPr lang="en-GB" b="1" dirty="0" smtClean="0"/>
              <a:t> </a:t>
            </a:r>
            <a:r>
              <a:rPr lang="en-GB" b="1" dirty="0" err="1" smtClean="0"/>
              <a:t>tieto</a:t>
            </a:r>
            <a:r>
              <a:rPr lang="en-GB" b="1" dirty="0" smtClean="0"/>
              <a:t> (practical knowledge)</a:t>
            </a:r>
            <a:r>
              <a:rPr lang="en-GB" dirty="0" smtClean="0"/>
              <a:t>:</a:t>
            </a:r>
          </a:p>
          <a:p>
            <a:pPr lvl="1">
              <a:lnSpc>
                <a:spcPts val="2800"/>
              </a:lnSpc>
            </a:pPr>
            <a:r>
              <a:rPr lang="en-GB" dirty="0" err="1" smtClean="0"/>
              <a:t>Kokemus</a:t>
            </a:r>
            <a:r>
              <a:rPr lang="en-GB" dirty="0" smtClean="0"/>
              <a:t> (Dewey</a:t>
            </a:r>
            <a:r>
              <a:rPr lang="en-GB" dirty="0"/>
              <a:t>, 1938)</a:t>
            </a:r>
          </a:p>
          <a:p>
            <a:pPr lvl="1">
              <a:lnSpc>
                <a:spcPts val="2800"/>
              </a:lnSpc>
            </a:pPr>
            <a:r>
              <a:rPr lang="en-GB" dirty="0" err="1" smtClean="0"/>
              <a:t>Harjoittelu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palaute</a:t>
            </a:r>
            <a:r>
              <a:rPr lang="en-GB" dirty="0" smtClean="0"/>
              <a:t> (Gagne</a:t>
            </a:r>
            <a:r>
              <a:rPr lang="en-GB" dirty="0"/>
              <a:t>, 1985)</a:t>
            </a:r>
          </a:p>
          <a:p>
            <a:pPr lvl="1">
              <a:lnSpc>
                <a:spcPts val="2800"/>
              </a:lnSpc>
            </a:pPr>
            <a:r>
              <a:rPr lang="en-GB" dirty="0"/>
              <a:t>R</a:t>
            </a:r>
            <a:r>
              <a:rPr lang="en-GB" dirty="0" smtClean="0"/>
              <a:t>eflective </a:t>
            </a:r>
            <a:r>
              <a:rPr lang="en-GB" dirty="0"/>
              <a:t>practice (Ericsson, 2001</a:t>
            </a:r>
            <a:r>
              <a:rPr lang="en-GB" dirty="0" smtClean="0"/>
              <a:t>)</a:t>
            </a:r>
          </a:p>
          <a:p>
            <a:pPr>
              <a:lnSpc>
                <a:spcPts val="2800"/>
              </a:lnSpc>
            </a:pPr>
            <a:r>
              <a:rPr lang="en-GB" b="1" dirty="0" err="1" smtClean="0"/>
              <a:t>Professionaalinen</a:t>
            </a:r>
            <a:r>
              <a:rPr lang="en-GB" b="1" dirty="0" smtClean="0"/>
              <a:t> (</a:t>
            </a:r>
            <a:r>
              <a:rPr lang="en-GB" b="1" dirty="0" err="1" smtClean="0"/>
              <a:t>teoreettinen</a:t>
            </a:r>
            <a:r>
              <a:rPr lang="en-GB" b="1" dirty="0" smtClean="0"/>
              <a:t>) </a:t>
            </a:r>
            <a:r>
              <a:rPr lang="en-GB" b="1" dirty="0" err="1" smtClean="0"/>
              <a:t>tieto</a:t>
            </a:r>
            <a:endParaRPr lang="en-GB" b="1" dirty="0" smtClean="0"/>
          </a:p>
          <a:p>
            <a:pPr lvl="1">
              <a:lnSpc>
                <a:spcPts val="2800"/>
              </a:lnSpc>
            </a:pPr>
            <a:r>
              <a:rPr lang="en-GB" dirty="0" err="1" smtClean="0"/>
              <a:t>Akateemiset</a:t>
            </a:r>
            <a:r>
              <a:rPr lang="en-GB" dirty="0" smtClean="0"/>
              <a:t> </a:t>
            </a:r>
            <a:r>
              <a:rPr lang="en-GB" dirty="0" err="1" smtClean="0"/>
              <a:t>kirjat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julkaisut</a:t>
            </a:r>
            <a:endParaRPr lang="en-GB" dirty="0" smtClean="0"/>
          </a:p>
          <a:p>
            <a:pPr lvl="1">
              <a:lnSpc>
                <a:spcPts val="2800"/>
              </a:lnSpc>
            </a:pPr>
            <a:r>
              <a:rPr lang="en-GB" dirty="0" err="1" smtClean="0"/>
              <a:t>Luennot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workshopit</a:t>
            </a:r>
            <a:endParaRPr lang="en-GB" dirty="0" smtClean="0"/>
          </a:p>
          <a:p>
            <a:pPr lvl="1">
              <a:lnSpc>
                <a:spcPts val="2800"/>
              </a:lnSpc>
            </a:pPr>
            <a:r>
              <a:rPr lang="en-GB" dirty="0" smtClean="0"/>
              <a:t>Oman </a:t>
            </a:r>
            <a:r>
              <a:rPr lang="en-GB" dirty="0" err="1" smtClean="0"/>
              <a:t>tutkimuksen</a:t>
            </a:r>
            <a:r>
              <a:rPr lang="en-GB" dirty="0" smtClean="0"/>
              <a:t> </a:t>
            </a:r>
            <a:r>
              <a:rPr lang="en-GB" dirty="0" err="1" smtClean="0"/>
              <a:t>tekeminen</a:t>
            </a:r>
            <a:endParaRPr lang="en-GB" dirty="0" smtClean="0"/>
          </a:p>
          <a:p>
            <a:pPr>
              <a:lnSpc>
                <a:spcPts val="2800"/>
              </a:lnSpc>
            </a:pPr>
            <a:r>
              <a:rPr lang="fi-FI" b="1" dirty="0" err="1" smtClean="0"/>
              <a:t>Informaalisti</a:t>
            </a:r>
            <a:r>
              <a:rPr lang="fi-FI" b="1" dirty="0" smtClean="0"/>
              <a:t>, opettajan työssä opittu tieto</a:t>
            </a:r>
            <a:r>
              <a:rPr lang="fi-FI" dirty="0" smtClean="0"/>
              <a:t>, </a:t>
            </a:r>
            <a:r>
              <a:rPr lang="fi-FI" dirty="0"/>
              <a:t>sen moninaisissa vuorovaikutuksissa ja </a:t>
            </a:r>
            <a:r>
              <a:rPr lang="fi-FI" dirty="0" smtClean="0"/>
              <a:t>verkostoissa </a:t>
            </a:r>
            <a:br>
              <a:rPr lang="fi-FI" dirty="0" smtClean="0"/>
            </a:br>
            <a:r>
              <a:rPr lang="fi-FI" dirty="0" smtClean="0"/>
              <a:t>(siirtymä kriittistä </a:t>
            </a:r>
            <a:r>
              <a:rPr lang="fi-FI" dirty="0"/>
              <a:t>reflektiivisyyttä </a:t>
            </a:r>
            <a:r>
              <a:rPr lang="fi-FI" dirty="0" smtClean="0"/>
              <a:t>korostavasta oppimisesta </a:t>
            </a:r>
            <a:r>
              <a:rPr lang="fi-FI" dirty="0" err="1" smtClean="0"/>
              <a:t>informaaliin</a:t>
            </a:r>
            <a:r>
              <a:rPr lang="fi-FI" dirty="0" smtClean="0"/>
              <a:t> ja sosiaalisissa suhteissa oppimiseen) </a:t>
            </a:r>
            <a:endParaRPr lang="en-GB" dirty="0" smtClean="0"/>
          </a:p>
          <a:p>
            <a:pPr>
              <a:lnSpc>
                <a:spcPts val="2800"/>
              </a:lnSpc>
            </a:pPr>
            <a:r>
              <a:rPr lang="en-GB" b="1" dirty="0" err="1" smtClean="0"/>
              <a:t>Edellisten</a:t>
            </a:r>
            <a:r>
              <a:rPr lang="en-GB" b="1" dirty="0" smtClean="0"/>
              <a:t> </a:t>
            </a:r>
            <a:r>
              <a:rPr lang="en-GB" b="1" dirty="0" err="1" smtClean="0"/>
              <a:t>kombinaatio</a:t>
            </a:r>
            <a:endParaRPr lang="en-GB" b="1" dirty="0" smtClean="0"/>
          </a:p>
          <a:p>
            <a:pPr>
              <a:lnSpc>
                <a:spcPts val="2800"/>
              </a:lnSpc>
            </a:pPr>
            <a:r>
              <a:rPr lang="fi-FI" dirty="0" smtClean="0"/>
              <a:t>Opettajia koulutetaan </a:t>
            </a:r>
            <a:r>
              <a:rPr lang="fi-FI" dirty="0"/>
              <a:t>usein erillisillä kursseilla ilman </a:t>
            </a:r>
            <a:r>
              <a:rPr lang="fi-FI" dirty="0" smtClean="0"/>
              <a:t>toimivaa yhteyttä </a:t>
            </a:r>
            <a:r>
              <a:rPr lang="fi-FI" dirty="0"/>
              <a:t>käytäntöön </a:t>
            </a:r>
            <a:r>
              <a:rPr lang="fi-FI" sz="1600" dirty="0"/>
              <a:t>(</a:t>
            </a:r>
            <a:r>
              <a:rPr lang="fi-FI" sz="1600" dirty="0" err="1"/>
              <a:t>Barone</a:t>
            </a:r>
            <a:r>
              <a:rPr lang="fi-FI" sz="1600" dirty="0"/>
              <a:t>, et al.,1996; Knight et al., 2015; </a:t>
            </a:r>
            <a:r>
              <a:rPr lang="fi-FI" sz="1600" dirty="0" err="1"/>
              <a:t>Zeichner</a:t>
            </a:r>
            <a:r>
              <a:rPr lang="fi-FI" sz="1600" dirty="0"/>
              <a:t>, </a:t>
            </a:r>
            <a:r>
              <a:rPr lang="fi-FI" sz="1600" dirty="0" smtClean="0"/>
              <a:t>2010)</a:t>
            </a:r>
            <a:r>
              <a:rPr lang="en-GB" sz="1600" dirty="0"/>
              <a:t/>
            </a:r>
            <a:br>
              <a:rPr lang="en-GB" sz="1600" dirty="0"/>
            </a:b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2674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10047"/>
            <a:ext cx="7010400" cy="1116013"/>
          </a:xfrm>
        </p:spPr>
        <p:txBody>
          <a:bodyPr/>
          <a:lstStyle/>
          <a:p>
            <a:r>
              <a:rPr lang="fi-FI" dirty="0"/>
              <a:t>Opettajan </a:t>
            </a:r>
            <a:r>
              <a:rPr lang="fi-FI" dirty="0" smtClean="0"/>
              <a:t>osaaminen </a:t>
            </a:r>
            <a:r>
              <a:rPr lang="fi-FI" dirty="0"/>
              <a:t>3: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Noviisi-eksperttitutkimus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772816"/>
            <a:ext cx="6840289" cy="4953000"/>
          </a:xfrm>
        </p:spPr>
        <p:txBody>
          <a:bodyPr/>
          <a:lstStyle/>
          <a:p>
            <a:pPr marL="360363" indent="-360363">
              <a:lnSpc>
                <a:spcPts val="2700"/>
              </a:lnSpc>
            </a:pPr>
            <a:r>
              <a:rPr lang="fi-FI" sz="2200" dirty="0" smtClean="0"/>
              <a:t>Asiantuntijuuden luonne, laatu </a:t>
            </a:r>
            <a:r>
              <a:rPr lang="fi-FI" sz="2200" dirty="0"/>
              <a:t>ja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kehittyminen uran </a:t>
            </a:r>
            <a:r>
              <a:rPr lang="fi-FI" sz="2200" dirty="0"/>
              <a:t>eri </a:t>
            </a:r>
            <a:r>
              <a:rPr lang="fi-FI" sz="2200" dirty="0" smtClean="0"/>
              <a:t>vaiheissa.</a:t>
            </a:r>
          </a:p>
          <a:p>
            <a:pPr marL="360363" indent="-360363">
              <a:lnSpc>
                <a:spcPts val="2500"/>
              </a:lnSpc>
            </a:pPr>
            <a:endParaRPr lang="fi-FI" sz="2200" dirty="0" smtClean="0"/>
          </a:p>
          <a:p>
            <a:pPr marL="360363" indent="-360363">
              <a:lnSpc>
                <a:spcPts val="2500"/>
              </a:lnSpc>
            </a:pPr>
            <a:r>
              <a:rPr lang="fi-FI" sz="2200" dirty="0" smtClean="0"/>
              <a:t>Opettajan </a:t>
            </a:r>
            <a:r>
              <a:rPr lang="fi-FI" sz="2200" dirty="0"/>
              <a:t>adaptiivinen </a:t>
            </a:r>
            <a:r>
              <a:rPr lang="fi-FI" sz="2200" dirty="0" smtClean="0"/>
              <a:t>asiantuntijuus </a:t>
            </a:r>
            <a:br>
              <a:rPr lang="fi-FI" sz="2200" dirty="0" smtClean="0"/>
            </a:br>
            <a:r>
              <a:rPr lang="fi-FI" sz="2200" dirty="0" smtClean="0"/>
              <a:t>(asiantuntijuuden laajentaminen ja </a:t>
            </a:r>
            <a:r>
              <a:rPr lang="fi-FI" sz="2200" dirty="0" err="1" smtClean="0"/>
              <a:t>jäsetäminen</a:t>
            </a:r>
            <a:r>
              <a:rPr lang="fi-FI" sz="2200" dirty="0" smtClean="0"/>
              <a:t>)</a:t>
            </a:r>
          </a:p>
          <a:p>
            <a:pPr marL="360363" lvl="1" indent="-360363">
              <a:lnSpc>
                <a:spcPts val="2500"/>
              </a:lnSpc>
              <a:buNone/>
            </a:pPr>
            <a:endParaRPr lang="fi-FI" sz="2200" dirty="0" smtClean="0"/>
          </a:p>
        </p:txBody>
      </p:sp>
    </p:spTree>
    <p:extLst>
      <p:ext uri="{BB962C8B-B14F-4D97-AF65-F5344CB8AC3E}">
        <p14:creationId xmlns:p14="http://schemas.microsoft.com/office/powerpoint/2010/main" val="40074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10047"/>
            <a:ext cx="7010400" cy="1116013"/>
          </a:xfrm>
        </p:spPr>
        <p:txBody>
          <a:bodyPr/>
          <a:lstStyle/>
          <a:p>
            <a:r>
              <a:rPr lang="fi-FI" dirty="0"/>
              <a:t>Opettajan </a:t>
            </a:r>
            <a:r>
              <a:rPr lang="fi-FI" dirty="0" smtClean="0"/>
              <a:t>osaaminen </a:t>
            </a:r>
            <a:r>
              <a:rPr lang="fi-FI" dirty="0"/>
              <a:t>4:</a:t>
            </a:r>
            <a:br>
              <a:rPr lang="fi-FI" dirty="0"/>
            </a:br>
            <a:r>
              <a:rPr lang="fi-FI" dirty="0"/>
              <a:t>Ammatillinen toimijuus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870720"/>
            <a:ext cx="6840289" cy="4953000"/>
          </a:xfrm>
        </p:spPr>
        <p:txBody>
          <a:bodyPr/>
          <a:lstStyle/>
          <a:p>
            <a:pPr marL="341313" lvl="1" indent="0">
              <a:lnSpc>
                <a:spcPts val="2700"/>
              </a:lnSpc>
              <a:buNone/>
            </a:pPr>
            <a:r>
              <a:rPr lang="fi-FI" sz="2200" dirty="0" smtClean="0"/>
              <a:t>1</a:t>
            </a:r>
            <a:r>
              <a:rPr lang="fi-FI" sz="2200" dirty="0"/>
              <a:t>. </a:t>
            </a:r>
            <a:r>
              <a:rPr lang="fi-FI" sz="2200" dirty="0" smtClean="0"/>
              <a:t>oppimisosaaminen, </a:t>
            </a:r>
            <a:br>
              <a:rPr lang="fi-FI" sz="2200" dirty="0" smtClean="0"/>
            </a:br>
            <a:r>
              <a:rPr lang="fi-FI" sz="2200" dirty="0" smtClean="0"/>
              <a:t>2. vuorovaikutusosaaminen, </a:t>
            </a:r>
            <a:br>
              <a:rPr lang="fi-FI" sz="2200" dirty="0" smtClean="0"/>
            </a:br>
            <a:r>
              <a:rPr lang="fi-FI" sz="2200" dirty="0" smtClean="0"/>
              <a:t>3. hyvinvointiosaaminen </a:t>
            </a:r>
            <a:r>
              <a:rPr lang="fi-FI" sz="2200" dirty="0"/>
              <a:t>ja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4. </a:t>
            </a:r>
            <a:r>
              <a:rPr lang="fi-FI" sz="2200" dirty="0"/>
              <a:t>koulun </a:t>
            </a:r>
            <a:r>
              <a:rPr lang="fi-FI" sz="2200" dirty="0" smtClean="0"/>
              <a:t>kehittämisosaaminen.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7871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755" y="476672"/>
            <a:ext cx="7524328" cy="1116013"/>
          </a:xfrm>
        </p:spPr>
        <p:txBody>
          <a:bodyPr/>
          <a:lstStyle/>
          <a:p>
            <a:r>
              <a:rPr lang="fi-FI" dirty="0" smtClean="0"/>
              <a:t>Opettajalta edellyttävä osaaminen oppimisen ja luokkahuone-vuorovaikutuksen näkökulmasta </a:t>
            </a:r>
            <a:r>
              <a:rPr lang="fi-FI" sz="2000" dirty="0" smtClean="0"/>
              <a:t>(Lonka, Hakkarainen, Lakkala, 2010; </a:t>
            </a:r>
            <a:r>
              <a:rPr lang="fi-FI" sz="2000" dirty="0" err="1" smtClean="0"/>
              <a:t>Kereluik</a:t>
            </a:r>
            <a:r>
              <a:rPr lang="fi-FI" sz="2000" dirty="0" smtClean="0"/>
              <a:t> et al., 2013; </a:t>
            </a:r>
            <a:r>
              <a:rPr lang="fi-FI" sz="2000" dirty="0" err="1" smtClean="0"/>
              <a:t>Hattie</a:t>
            </a:r>
            <a:r>
              <a:rPr lang="fi-FI" sz="2000" dirty="0" smtClean="0"/>
              <a:t> ja </a:t>
            </a:r>
            <a:r>
              <a:rPr lang="fi-FI" sz="2000" dirty="0" err="1" smtClean="0"/>
              <a:t>Jaeger</a:t>
            </a:r>
            <a:r>
              <a:rPr lang="fi-FI" sz="2000" dirty="0" smtClean="0"/>
              <a:t>, 2003; </a:t>
            </a:r>
            <a:r>
              <a:rPr lang="fi-FI" sz="2000" dirty="0" err="1" smtClean="0"/>
              <a:t>Hattie</a:t>
            </a:r>
            <a:r>
              <a:rPr lang="fi-FI" sz="2000" dirty="0" smtClean="0"/>
              <a:t>, 2012):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755" y="1340768"/>
            <a:ext cx="7286749" cy="4953000"/>
          </a:xfrm>
        </p:spPr>
        <p:txBody>
          <a:bodyPr/>
          <a:lstStyle/>
          <a:p>
            <a:pPr marL="0" indent="0">
              <a:lnSpc>
                <a:spcPts val="2700"/>
              </a:lnSpc>
              <a:spcAft>
                <a:spcPts val="1200"/>
              </a:spcAft>
              <a:buNone/>
              <a:tabLst>
                <a:tab pos="1346200" algn="l"/>
              </a:tabLst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fi-FI" u="sng" dirty="0" smtClean="0"/>
              <a:t>Tietojen ja taitojen integrointi ja kytkeminen aikaisempaan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u="sng" dirty="0" smtClean="0"/>
              <a:t>hyvällä pedagogiikalla</a:t>
            </a:r>
            <a:r>
              <a:rPr lang="fi-FI" dirty="0" smtClean="0"/>
              <a:t>; </a:t>
            </a:r>
            <a:r>
              <a:rPr lang="fi-FI" u="sng" dirty="0" smtClean="0"/>
              <a:t>ennakointi ja ratkaisukeskeisyys</a:t>
            </a:r>
            <a:r>
              <a:rPr lang="fi-FI" dirty="0" smtClean="0"/>
              <a:t>.</a:t>
            </a:r>
            <a:endParaRPr lang="fi-FI" dirty="0"/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fi-FI" u="sng" dirty="0" smtClean="0"/>
              <a:t>Oppimisen ohjaaminen </a:t>
            </a:r>
            <a:r>
              <a:rPr lang="fi-FI" dirty="0" smtClean="0"/>
              <a:t>luokkahuonevuorovaikutuksessa.</a:t>
            </a:r>
            <a:endParaRPr lang="fi-FI" dirty="0"/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fi-FI" dirty="0" smtClean="0"/>
              <a:t>Oppimisen </a:t>
            </a:r>
            <a:r>
              <a:rPr lang="fi-FI" u="sng" dirty="0" smtClean="0"/>
              <a:t>monitorointi </a:t>
            </a:r>
            <a:r>
              <a:rPr lang="fi-FI" u="sng" dirty="0"/>
              <a:t>ja </a:t>
            </a:r>
            <a:r>
              <a:rPr lang="fi-FI" u="sng" dirty="0" smtClean="0"/>
              <a:t>palautteen antaminen</a:t>
            </a:r>
            <a:r>
              <a:rPr lang="fi-FI" dirty="0" smtClean="0"/>
              <a:t>. </a:t>
            </a:r>
            <a:endParaRPr lang="fi-FI" dirty="0"/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fi-FI" dirty="0" smtClean="0"/>
              <a:t>Opetuksen affektiiviset ulottuvuudet; </a:t>
            </a:r>
            <a:r>
              <a:rPr lang="fi-FI" u="sng" dirty="0" smtClean="0"/>
              <a:t>oppilaiden kunnioittaminen; intohimoinen suhtautuminen </a:t>
            </a:r>
            <a:br>
              <a:rPr lang="fi-FI" u="sng" dirty="0" smtClean="0"/>
            </a:br>
            <a:r>
              <a:rPr lang="fi-FI" u="sng" dirty="0" smtClean="0"/>
              <a:t>opetukseen </a:t>
            </a:r>
            <a:r>
              <a:rPr lang="fi-FI" u="sng" dirty="0"/>
              <a:t>ja oppimiseen</a:t>
            </a:r>
            <a:r>
              <a:rPr lang="fi-FI" dirty="0"/>
              <a:t>.</a:t>
            </a:r>
          </a:p>
          <a:p>
            <a:pPr marL="342900" indent="-342900">
              <a:lnSpc>
                <a:spcPts val="2500"/>
              </a:lnSpc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fi-FI" u="sng" dirty="0" smtClean="0"/>
              <a:t>Sopivien haasteiden tarjoaminen</a:t>
            </a:r>
            <a:r>
              <a:rPr lang="fi-FI" dirty="0" smtClean="0"/>
              <a:t>; oppimisen ja itsesäätelytaitojen kehittäminen; </a:t>
            </a:r>
            <a:r>
              <a:rPr lang="fi-FI" dirty="0" err="1" smtClean="0"/>
              <a:t>minäpystyvyyden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ja itsetunnon kehittäminen.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5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Opettajankoulutuksen kehittäminen ja opettajankouluttajien osaaminen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160" y="1412776"/>
            <a:ext cx="7486368" cy="4953000"/>
          </a:xfrm>
        </p:spPr>
        <p:txBody>
          <a:bodyPr/>
          <a:lstStyle/>
          <a:p>
            <a:r>
              <a:rPr lang="fi-FI" dirty="0" smtClean="0"/>
              <a:t>Samoja rakenteita ja tavoitteita sekä taustalla sama </a:t>
            </a:r>
            <a:r>
              <a:rPr lang="fi-FI" dirty="0" err="1" smtClean="0"/>
              <a:t>oppimis</a:t>
            </a:r>
            <a:r>
              <a:rPr lang="fi-FI" dirty="0" smtClean="0"/>
              <a:t>- ja tietokäsitys lastentarhanopettajan, luokan- ja aineenopettajan sekä ammatillisen opettajan koulutuksessa</a:t>
            </a:r>
          </a:p>
          <a:p>
            <a:r>
              <a:rPr lang="fi-FI" dirty="0" smtClean="0"/>
              <a:t>Koulutus</a:t>
            </a:r>
          </a:p>
          <a:p>
            <a:pPr lvl="1"/>
            <a:r>
              <a:rPr lang="fi-FI" dirty="0" smtClean="0"/>
              <a:t>on akateemista yliopistollista koulutusta, jolla on vahva tutkimusperusta</a:t>
            </a:r>
          </a:p>
          <a:p>
            <a:pPr lvl="1"/>
            <a:r>
              <a:rPr lang="fi-FI" dirty="0" smtClean="0"/>
              <a:t>on eurooppalaisen korkeakoulukontekstin mukainen (monissa </a:t>
            </a:r>
            <a:r>
              <a:rPr lang="fi-FI" dirty="0"/>
              <a:t>Euroopan maissa vasta </a:t>
            </a:r>
            <a:r>
              <a:rPr lang="fi-FI" dirty="0" smtClean="0"/>
              <a:t>tavoitellaan)</a:t>
            </a:r>
          </a:p>
          <a:p>
            <a:pPr lvl="1"/>
            <a:r>
              <a:rPr lang="fi-FI" dirty="0" smtClean="0"/>
              <a:t>jonka tarkoituksena </a:t>
            </a:r>
            <a:r>
              <a:rPr lang="fi-FI" dirty="0"/>
              <a:t>on kehittää opettajien valmiuksia itsenäiseen työskentelyyn opettajan tehtävässä </a:t>
            </a:r>
            <a:endParaRPr lang="fi-FI" dirty="0" smtClean="0"/>
          </a:p>
          <a:p>
            <a:r>
              <a:rPr lang="fi-FI" dirty="0"/>
              <a:t>Opettajaksi kehittyminen </a:t>
            </a:r>
            <a:r>
              <a:rPr lang="fi-FI" dirty="0" smtClean="0"/>
              <a:t>on laaja </a:t>
            </a:r>
            <a:r>
              <a:rPr lang="fi-FI" dirty="0"/>
              <a:t>ja </a:t>
            </a:r>
            <a:r>
              <a:rPr lang="fi-FI" dirty="0" smtClean="0"/>
              <a:t>pitkä prosessi, </a:t>
            </a:r>
            <a:r>
              <a:rPr lang="fi-FI" dirty="0"/>
              <a:t>joka vaatii myös </a:t>
            </a:r>
            <a:r>
              <a:rPr lang="fi-FI" dirty="0" smtClean="0"/>
              <a:t>aikaa (esim. suoravalinta, induktiovaiheen mentorointi)</a:t>
            </a:r>
          </a:p>
          <a:p>
            <a:r>
              <a:rPr lang="fi-FI" dirty="0" smtClean="0"/>
              <a:t>Opettajankouluttajien osaamistutkimus ja pedagoginen koulutus lisääntynyt erityisesti 2010-luvulla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B0205D-DA58-4A53-A7DD-E3E305463C06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496175" cy="1116013"/>
          </a:xfrm>
        </p:spPr>
        <p:txBody>
          <a:bodyPr/>
          <a:lstStyle/>
          <a:p>
            <a:r>
              <a:rPr lang="en-US" dirty="0" smtClean="0"/>
              <a:t>Characteristics of Finnish Education Ecosystem</a:t>
            </a:r>
            <a:br>
              <a:rPr lang="en-US" dirty="0" smtClean="0"/>
            </a:br>
            <a:r>
              <a:rPr lang="en-US" altLang="ko-KR" sz="1800" dirty="0" smtClean="0">
                <a:ea typeface="Gulim" pitchFamily="34" charset="-127"/>
              </a:rPr>
              <a:t>Laukkanen (2008), Niemi et al. (2012), </a:t>
            </a:r>
            <a:r>
              <a:rPr lang="en-US" altLang="ko-KR" sz="1800" dirty="0" err="1" smtClean="0">
                <a:ea typeface="Gulim" pitchFamily="34" charset="-127"/>
              </a:rPr>
              <a:t>Sahlberg</a:t>
            </a:r>
            <a:r>
              <a:rPr lang="en-US" altLang="ko-KR" sz="1800" dirty="0" smtClean="0">
                <a:ea typeface="Gulim" pitchFamily="34" charset="-127"/>
              </a:rPr>
              <a:t> (2011)</a:t>
            </a:r>
            <a:endParaRPr lang="en-US" sz="1800" dirty="0" smtClean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7380287" cy="4953000"/>
          </a:xfrm>
        </p:spPr>
        <p:txBody>
          <a:bodyPr/>
          <a:lstStyle/>
          <a:p>
            <a:pPr marL="457200" indent="-457200">
              <a:lnSpc>
                <a:spcPts val="24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b="1" u="sng" dirty="0"/>
              <a:t>Education ecosystem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long-term vision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lifelong learning and high-quality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education for all, including teacher education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- </a:t>
            </a:r>
            <a:r>
              <a:rPr lang="en-US" u="sng" dirty="0"/>
              <a:t>partners in education </a:t>
            </a:r>
            <a:r>
              <a:rPr lang="en-US" dirty="0"/>
              <a:t>are in close </a:t>
            </a:r>
            <a:r>
              <a:rPr lang="en-US" u="sng" dirty="0" smtClean="0"/>
              <a:t>co-operation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u="sng" dirty="0" smtClean="0"/>
              <a:t>partnership</a:t>
            </a:r>
            <a:r>
              <a:rPr lang="en-US" dirty="0" smtClean="0"/>
              <a:t> </a:t>
            </a:r>
            <a:r>
              <a:rPr lang="en-US" dirty="0"/>
              <a:t>with other sectors in society, especially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  social and </a:t>
            </a:r>
            <a:r>
              <a:rPr lang="en-US" dirty="0"/>
              <a:t>health </a:t>
            </a:r>
            <a:r>
              <a:rPr lang="en-US" dirty="0" smtClean="0"/>
              <a:t>care</a:t>
            </a:r>
          </a:p>
          <a:p>
            <a:pPr marL="457200" indent="-457200">
              <a:lnSpc>
                <a:spcPts val="2400"/>
              </a:lnSpc>
              <a:buClr>
                <a:schemeClr val="tx1"/>
              </a:buClr>
              <a:buFont typeface="+mj-lt"/>
              <a:buAutoNum type="arabicPeriod"/>
            </a:pPr>
            <a:endParaRPr lang="en-US" b="1" u="sng" dirty="0"/>
          </a:p>
          <a:p>
            <a:pPr marL="457200" indent="-457200">
              <a:lnSpc>
                <a:spcPts val="24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b="1" u="sng" dirty="0" smtClean="0"/>
              <a:t>Equity</a:t>
            </a:r>
            <a:r>
              <a:rPr lang="en-GB" u="sng" dirty="0" smtClean="0"/>
              <a:t> in educational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US" dirty="0" smtClean="0"/>
              <a:t>- education is free (books, meals, health care, …)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GB" dirty="0" smtClean="0"/>
              <a:t>- well-organised </a:t>
            </a:r>
            <a:r>
              <a:rPr lang="en-GB" u="sng" dirty="0" smtClean="0"/>
              <a:t>special education </a:t>
            </a:r>
            <a:r>
              <a:rPr lang="en-GB" dirty="0" smtClean="0"/>
              <a:t>and counselling</a:t>
            </a:r>
            <a:br>
              <a:rPr lang="en-GB" dirty="0" smtClean="0"/>
            </a:br>
            <a:r>
              <a:rPr lang="en-GB" dirty="0" smtClean="0"/>
              <a:t>   </a:t>
            </a:r>
            <a:r>
              <a:rPr lang="en-GB" dirty="0" smtClean="0">
                <a:latin typeface="Arial Narrow" panose="020B0606020202030204" pitchFamily="34" charset="0"/>
              </a:rPr>
              <a:t>(17% of the students have been recognised to have special needs)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- School </a:t>
            </a:r>
            <a:r>
              <a:rPr lang="en-GB" u="sng" dirty="0" smtClean="0"/>
              <a:t>welfare group as a part of ecosystem</a:t>
            </a:r>
            <a:endParaRPr lang="en-GB" u="sng" dirty="0"/>
          </a:p>
          <a:p>
            <a:pPr marL="457200" indent="-457200">
              <a:lnSpc>
                <a:spcPts val="2400"/>
              </a:lnSpc>
              <a:buClr>
                <a:schemeClr val="tx1"/>
              </a:buClr>
              <a:buFont typeface="+mj-lt"/>
              <a:buAutoNum type="arabicPeriod"/>
            </a:pPr>
            <a:endParaRPr lang="en-GB" b="1" u="sng" dirty="0"/>
          </a:p>
          <a:p>
            <a:pPr marL="457200" indent="-457200">
              <a:lnSpc>
                <a:spcPts val="24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GB" b="1" u="sng" dirty="0" smtClean="0"/>
              <a:t>Quality</a:t>
            </a:r>
            <a:r>
              <a:rPr lang="en-GB" u="sng" dirty="0" smtClean="0"/>
              <a:t> through decentralisation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US" sz="2400" dirty="0" smtClean="0"/>
              <a:t> </a:t>
            </a:r>
            <a:r>
              <a:rPr lang="en-US" dirty="0" smtClean="0"/>
              <a:t>- leadership, management and quality work at school level </a:t>
            </a:r>
            <a:br>
              <a:rPr lang="en-US" dirty="0" smtClean="0"/>
            </a:br>
            <a:r>
              <a:rPr lang="en-GB" dirty="0" smtClean="0"/>
              <a:t> - </a:t>
            </a:r>
            <a:r>
              <a:rPr lang="en-GB" dirty="0" smtClean="0">
                <a:solidFill>
                  <a:schemeClr val="accent1"/>
                </a:solidFill>
              </a:rPr>
              <a:t>teachers</a:t>
            </a:r>
            <a:r>
              <a:rPr lang="en-GB" dirty="0" smtClean="0"/>
              <a:t> are responsible for local curriculum and </a:t>
            </a:r>
            <a:br>
              <a:rPr lang="en-GB" dirty="0" smtClean="0"/>
            </a:br>
            <a:r>
              <a:rPr lang="en-GB" dirty="0" smtClean="0"/>
              <a:t>   assessment</a:t>
            </a:r>
            <a:endParaRPr lang="en-GB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buClr>
                <a:schemeClr val="tx1"/>
              </a:buClr>
              <a:buNone/>
            </a:pPr>
            <a:endParaRPr lang="fi-FI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400"/>
              </a:lnSpc>
              <a:buClr>
                <a:schemeClr val="tx1"/>
              </a:buCl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 </a:t>
            </a:r>
            <a:endParaRPr lang="en-GB" sz="1800" dirty="0" smtClean="0"/>
          </a:p>
        </p:txBody>
      </p:sp>
      <p:sp>
        <p:nvSpPr>
          <p:cNvPr id="3" name="Rectangular Callout 2"/>
          <p:cNvSpPr/>
          <p:nvPr/>
        </p:nvSpPr>
        <p:spPr bwMode="auto">
          <a:xfrm>
            <a:off x="107504" y="2348880"/>
            <a:ext cx="2160240" cy="2783344"/>
          </a:xfrm>
          <a:prstGeom prst="wedgeRectCallout">
            <a:avLst>
              <a:gd name="adj1" fmla="val 40840"/>
              <a:gd name="adj2" fmla="val -62782"/>
            </a:avLst>
          </a:prstGeom>
          <a:solidFill>
            <a:srgbClr val="FEEEAC">
              <a:alpha val="3607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dirty="0" smtClean="0">
                <a:latin typeface="Arial Narrow" panose="020B0606020202030204" pitchFamily="34" charset="0"/>
              </a:rPr>
              <a:t>ecosystem </a:t>
            </a:r>
            <a:r>
              <a:rPr lang="en-US" sz="2000" dirty="0">
                <a:latin typeface="Arial Narrow" panose="020B0606020202030204" pitchFamily="34" charset="0"/>
              </a:rPr>
              <a:t>concept is rooted in biology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In education it include human </a:t>
            </a:r>
            <a:r>
              <a:rPr lang="en-US" sz="2000" dirty="0">
                <a:latin typeface="Arial Narrow" panose="020B0606020202030204" pitchFamily="34" charset="0"/>
              </a:rPr>
              <a:t>contexts</a:t>
            </a:r>
            <a:r>
              <a:rPr lang="en-US" sz="2000" dirty="0" smtClean="0">
                <a:latin typeface="Arial Narrow" panose="020B0606020202030204" pitchFamily="34" charset="0"/>
              </a:rPr>
              <a:t>, collaboration </a:t>
            </a:r>
            <a:r>
              <a:rPr lang="en-US" sz="2000" dirty="0">
                <a:latin typeface="Arial Narrow" panose="020B0606020202030204" pitchFamily="34" charset="0"/>
              </a:rPr>
              <a:t>and </a:t>
            </a:r>
            <a:r>
              <a:rPr lang="en-US" sz="2000" dirty="0" smtClean="0">
                <a:latin typeface="Arial Narrow" panose="020B0606020202030204" pitchFamily="34" charset="0"/>
              </a:rPr>
              <a:t>social </a:t>
            </a:r>
            <a:r>
              <a:rPr lang="en-US" sz="2000" dirty="0">
                <a:latin typeface="Arial Narrow" panose="020B0606020202030204" pitchFamily="34" charset="0"/>
              </a:rPr>
              <a:t>structures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4975" y="3501008"/>
            <a:ext cx="6643315" cy="1631216"/>
          </a:xfrm>
          <a:prstGeom prst="rect">
            <a:avLst/>
          </a:prstGeom>
          <a:solidFill>
            <a:srgbClr val="FEEEA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Finnish educational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 are: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interactive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connection with the whole educational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system and commitment to collaboration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long-term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vision of lifelong learning and high-quality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education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all, including teacher education. 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765" y="-76290"/>
            <a:ext cx="7010400" cy="1116013"/>
          </a:xfrm>
        </p:spPr>
        <p:txBody>
          <a:bodyPr/>
          <a:lstStyle/>
          <a:p>
            <a:r>
              <a:rPr lang="fi-FI" dirty="0" smtClean="0"/>
              <a:t>Opettajankoulutuksen koherenssi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380" y="1469387"/>
            <a:ext cx="6814468" cy="4953000"/>
          </a:xfrm>
        </p:spPr>
        <p:txBody>
          <a:bodyPr/>
          <a:lstStyle/>
          <a:p>
            <a:r>
              <a:rPr lang="fi-FI" b="1" dirty="0" smtClean="0"/>
              <a:t>Jaettu ymmärrys opettajankoulutuksen ohjelmasta:</a:t>
            </a:r>
          </a:p>
          <a:p>
            <a:pPr lvl="1"/>
            <a:r>
              <a:rPr lang="fi-FI" dirty="0" smtClean="0"/>
              <a:t>Ohjelman ja kurssien tavoitteet, </a:t>
            </a:r>
          </a:p>
          <a:p>
            <a:pPr lvl="1"/>
            <a:r>
              <a:rPr lang="fi-FI" dirty="0" smtClean="0"/>
              <a:t>Ohjelman organisointi ja rakenne</a:t>
            </a:r>
          </a:p>
          <a:p>
            <a:pPr lvl="1"/>
            <a:r>
              <a:rPr lang="fi-FI" dirty="0" smtClean="0"/>
              <a:t>Ymmärrys siitä, että osaava opettaja kykenee tukemaan/opettamaan erilaisia oppilaita oppimaan koulun opetussuunnitelmassa asetettuja tavoitteita. </a:t>
            </a:r>
          </a:p>
          <a:p>
            <a:r>
              <a:rPr lang="fi-FI" b="1" dirty="0" smtClean="0"/>
              <a:t>Jaettu opettajankoulutuksen visio tarvitaan, jotta voidaan sopia ja järjestää:</a:t>
            </a:r>
          </a:p>
          <a:p>
            <a:pPr lvl="1"/>
            <a:r>
              <a:rPr lang="fi-FI" dirty="0" smtClean="0"/>
              <a:t>Opettajankoulutuksen kurssit,</a:t>
            </a:r>
          </a:p>
          <a:p>
            <a:pPr lvl="1"/>
            <a:r>
              <a:rPr lang="fi-FI" dirty="0" smtClean="0"/>
              <a:t>Opetusharjoittelu</a:t>
            </a:r>
          </a:p>
          <a:p>
            <a:pPr lvl="1"/>
            <a:r>
              <a:rPr lang="fi-FI" dirty="0" smtClean="0"/>
              <a:t>Opettajankoulutuksen kurssien ja harjoittelujen kytkeytyminen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40" y="3861048"/>
            <a:ext cx="2132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Grossman, P., Hammerness, K., McDonald, M., &amp; </a:t>
            </a:r>
            <a:r>
              <a:rPr lang="en-US" sz="1400" dirty="0" err="1">
                <a:latin typeface="Arial Narrow" panose="020B0606020202030204" pitchFamily="34" charset="0"/>
              </a:rPr>
              <a:t>Ronfeldt</a:t>
            </a:r>
            <a:r>
              <a:rPr lang="en-US" sz="1400" dirty="0">
                <a:latin typeface="Arial Narrow" panose="020B0606020202030204" pitchFamily="34" charset="0"/>
              </a:rPr>
              <a:t>, M. (2008). Constructing coherence: Structural predictors of perceptions of coherence in NYC teacher education </a:t>
            </a:r>
            <a:r>
              <a:rPr lang="en-US" sz="1400" dirty="0" err="1">
                <a:latin typeface="Arial Narrow" panose="020B0606020202030204" pitchFamily="34" charset="0"/>
              </a:rPr>
              <a:t>programmes</a:t>
            </a:r>
            <a:r>
              <a:rPr lang="en-US" sz="1400" dirty="0">
                <a:latin typeface="Arial Narrow" panose="020B0606020202030204" pitchFamily="34" charset="0"/>
              </a:rPr>
              <a:t>. </a:t>
            </a:r>
            <a:r>
              <a:rPr lang="en-US" sz="1400" i="1" dirty="0">
                <a:latin typeface="Arial Narrow" panose="020B0606020202030204" pitchFamily="34" charset="0"/>
              </a:rPr>
              <a:t>Journal of Teacher Education,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i="1" dirty="0">
                <a:latin typeface="Arial Narrow" panose="020B0606020202030204" pitchFamily="34" charset="0"/>
              </a:rPr>
              <a:t>59</a:t>
            </a:r>
            <a:r>
              <a:rPr lang="en-US" sz="1400" dirty="0">
                <a:latin typeface="Arial Narrow" panose="020B0606020202030204" pitchFamily="34" charset="0"/>
              </a:rPr>
              <a:t>, 273–287</a:t>
            </a:r>
            <a:endParaRPr lang="fi-FI" sz="1400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36" y="1844824"/>
            <a:ext cx="2132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 Narrow" panose="020B0606020202030204" pitchFamily="34" charset="0"/>
              </a:rPr>
              <a:t>Tatto</a:t>
            </a:r>
            <a:r>
              <a:rPr lang="en-US" sz="1400" dirty="0">
                <a:latin typeface="Arial Narrow" panose="020B0606020202030204" pitchFamily="34" charset="0"/>
              </a:rPr>
              <a:t>, M. T. (1996). Examining values and beliefs about teaching diverse students: Understanding the challenges for teacher education. </a:t>
            </a:r>
            <a:r>
              <a:rPr lang="en-US" sz="1400" i="1" dirty="0">
                <a:latin typeface="Arial Narrow" panose="020B0606020202030204" pitchFamily="34" charset="0"/>
              </a:rPr>
              <a:t>Educational Evaluation and Policy Analysis,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i="1" dirty="0">
                <a:latin typeface="Arial Narrow" panose="020B0606020202030204" pitchFamily="34" charset="0"/>
              </a:rPr>
              <a:t>18</a:t>
            </a:r>
            <a:r>
              <a:rPr lang="en-US" sz="1400" dirty="0">
                <a:latin typeface="Arial Narrow" panose="020B0606020202030204" pitchFamily="34" charset="0"/>
              </a:rPr>
              <a:t>, 155–180.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699792" y="1916832"/>
            <a:ext cx="432048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665909" y="4588678"/>
            <a:ext cx="432048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851"/>
          <a:stretch/>
        </p:blipFill>
        <p:spPr>
          <a:xfrm>
            <a:off x="6113" y="1"/>
            <a:ext cx="7527453" cy="6525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65" y="6205045"/>
            <a:ext cx="643604" cy="320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615" y="6150706"/>
            <a:ext cx="1127612" cy="413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02" y="6198742"/>
            <a:ext cx="1158287" cy="3026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052036" y="152400"/>
            <a:ext cx="2271307" cy="62778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29" y="3408019"/>
            <a:ext cx="4151126" cy="2790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853" y="131555"/>
            <a:ext cx="321122" cy="6258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65779" y="284832"/>
            <a:ext cx="3715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 err="1" smtClean="0">
                <a:latin typeface="Arial Narrow" panose="020B0606020202030204" pitchFamily="34" charset="0"/>
              </a:rPr>
              <a:t>Canrinus</a:t>
            </a:r>
            <a:r>
              <a:rPr lang="fi-FI" sz="1800" dirty="0">
                <a:latin typeface="Arial Narrow" panose="020B0606020202030204" pitchFamily="34" charset="0"/>
              </a:rPr>
              <a:t>, </a:t>
            </a:r>
            <a:r>
              <a:rPr lang="fi-FI" sz="1800" dirty="0" smtClean="0">
                <a:latin typeface="Arial Narrow" panose="020B0606020202030204" pitchFamily="34" charset="0"/>
              </a:rPr>
              <a:t>E.T., </a:t>
            </a:r>
            <a:r>
              <a:rPr lang="fi-FI" sz="1800" dirty="0" err="1" smtClean="0">
                <a:latin typeface="Arial Narrow" panose="020B0606020202030204" pitchFamily="34" charset="0"/>
              </a:rPr>
              <a:t>Bergem</a:t>
            </a:r>
            <a:r>
              <a:rPr lang="fi-FI" sz="1800" dirty="0" smtClean="0">
                <a:latin typeface="Arial Narrow" panose="020B0606020202030204" pitchFamily="34" charset="0"/>
              </a:rPr>
              <a:t>, O.K., Klette, K. </a:t>
            </a:r>
            <a:r>
              <a:rPr lang="fi-FI" sz="1800" dirty="0">
                <a:latin typeface="Arial Narrow" panose="020B0606020202030204" pitchFamily="34" charset="0"/>
              </a:rPr>
              <a:t>&amp; </a:t>
            </a:r>
            <a:r>
              <a:rPr lang="fi-FI" sz="1800" dirty="0" smtClean="0">
                <a:latin typeface="Arial Narrow" panose="020B0606020202030204" pitchFamily="34" charset="0"/>
              </a:rPr>
              <a:t>Hammerness, K. </a:t>
            </a:r>
            <a:r>
              <a:rPr lang="en-US" sz="1800" dirty="0" smtClean="0">
                <a:latin typeface="Arial Narrow" panose="020B0606020202030204" pitchFamily="34" charset="0"/>
              </a:rPr>
              <a:t>(</a:t>
            </a:r>
            <a:r>
              <a:rPr lang="en-US" sz="1800" dirty="0">
                <a:latin typeface="Arial Narrow" panose="020B0606020202030204" pitchFamily="34" charset="0"/>
              </a:rPr>
              <a:t>2017) Coherent teacher education </a:t>
            </a:r>
            <a:r>
              <a:rPr lang="en-US" sz="1800" dirty="0" err="1">
                <a:latin typeface="Arial Narrow" panose="020B0606020202030204" pitchFamily="34" charset="0"/>
              </a:rPr>
              <a:t>programmes</a:t>
            </a:r>
            <a:r>
              <a:rPr lang="en-US" sz="1800" dirty="0">
                <a:latin typeface="Arial Narrow" panose="020B0606020202030204" pitchFamily="34" charset="0"/>
              </a:rPr>
              <a:t>: </a:t>
            </a:r>
            <a:r>
              <a:rPr lang="en-US" sz="1800" u="sng" dirty="0">
                <a:latin typeface="Arial Narrow" panose="020B0606020202030204" pitchFamily="34" charset="0"/>
              </a:rPr>
              <a:t>taking a student </a:t>
            </a:r>
            <a:r>
              <a:rPr lang="en-US" sz="1800" u="sng" dirty="0" smtClean="0">
                <a:latin typeface="Arial Narrow" panose="020B0606020202030204" pitchFamily="34" charset="0"/>
              </a:rPr>
              <a:t>perspective</a:t>
            </a:r>
            <a:r>
              <a:rPr lang="en-US" sz="1800" dirty="0" smtClean="0">
                <a:latin typeface="Arial Narrow" panose="020B0606020202030204" pitchFamily="34" charset="0"/>
              </a:rPr>
              <a:t>. </a:t>
            </a:r>
            <a:r>
              <a:rPr lang="en-US" sz="1800" i="1" dirty="0">
                <a:latin typeface="Arial Narrow" panose="020B0606020202030204" pitchFamily="34" charset="0"/>
              </a:rPr>
              <a:t>Journal </a:t>
            </a:r>
            <a:r>
              <a:rPr lang="en-US" sz="1800" i="1" dirty="0" smtClean="0">
                <a:latin typeface="Arial Narrow" panose="020B0606020202030204" pitchFamily="34" charset="0"/>
              </a:rPr>
              <a:t>of </a:t>
            </a:r>
            <a:r>
              <a:rPr lang="fi-FI" sz="1800" i="1" dirty="0" smtClean="0">
                <a:latin typeface="Arial Narrow" panose="020B0606020202030204" pitchFamily="34" charset="0"/>
              </a:rPr>
              <a:t>Curriculum </a:t>
            </a:r>
            <a:r>
              <a:rPr lang="fi-FI" sz="1800" i="1" dirty="0" err="1">
                <a:latin typeface="Arial Narrow" panose="020B0606020202030204" pitchFamily="34" charset="0"/>
              </a:rPr>
              <a:t>Studies</a:t>
            </a:r>
            <a:r>
              <a:rPr lang="fi-FI" sz="1800" i="1" dirty="0">
                <a:latin typeface="Arial Narrow" panose="020B0606020202030204" pitchFamily="34" charset="0"/>
              </a:rPr>
              <a:t>, </a:t>
            </a:r>
            <a:r>
              <a:rPr lang="fi-FI" sz="1800" i="1" dirty="0" smtClean="0">
                <a:latin typeface="Arial Narrow" panose="020B0606020202030204" pitchFamily="34" charset="0"/>
              </a:rPr>
              <a:t>49</a:t>
            </a:r>
            <a:r>
              <a:rPr lang="fi-FI" sz="1800" dirty="0" smtClean="0">
                <a:latin typeface="Arial Narrow" panose="020B0606020202030204" pitchFamily="34" charset="0"/>
              </a:rPr>
              <a:t>(3), </a:t>
            </a:r>
            <a:r>
              <a:rPr lang="fi-FI" sz="1800" dirty="0">
                <a:latin typeface="Arial Narrow" panose="020B0606020202030204" pitchFamily="34" charset="0"/>
              </a:rPr>
              <a:t>313-333,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 flipV="1">
            <a:off x="5390692" y="4085705"/>
            <a:ext cx="3518185" cy="217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5373158" y="4941168"/>
            <a:ext cx="3518185" cy="217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81000" y="219075"/>
            <a:ext cx="9906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612" y="188640"/>
            <a:ext cx="7010400" cy="1116013"/>
          </a:xfrm>
        </p:spPr>
        <p:txBody>
          <a:bodyPr/>
          <a:lstStyle/>
          <a:p>
            <a:r>
              <a:rPr lang="fi-FI" dirty="0" smtClean="0"/>
              <a:t>Opettajan ammatillisen kehittymisen tukeminen uran eri vaiheissa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4" y="1557338"/>
            <a:ext cx="7272338" cy="4953000"/>
          </a:xfrm>
          <a:ln>
            <a:noFill/>
          </a:ln>
        </p:spPr>
        <p:txBody>
          <a:bodyPr/>
          <a:lstStyle/>
          <a:p>
            <a:r>
              <a:rPr lang="fi-FI" dirty="0" smtClean="0"/>
              <a:t>Ei ole olemassa </a:t>
            </a:r>
            <a:r>
              <a:rPr lang="fi-FI" dirty="0"/>
              <a:t>”</a:t>
            </a:r>
            <a:r>
              <a:rPr lang="fi-FI" dirty="0" smtClean="0"/>
              <a:t>yhtä oikeaa tapaa”, miten, missä ja millä tavalla opettajan ammatillista kehittymistä tuetaan.</a:t>
            </a:r>
          </a:p>
          <a:p>
            <a:r>
              <a:rPr lang="fi-FI" dirty="0" smtClean="0"/>
              <a:t>Keskiöön:</a:t>
            </a:r>
          </a:p>
          <a:p>
            <a:pPr lvl="1">
              <a:lnSpc>
                <a:spcPts val="2700"/>
              </a:lnSpc>
            </a:pPr>
            <a:r>
              <a:rPr lang="fi-FI" sz="1800" dirty="0" smtClean="0"/>
              <a:t>Pedagogiikka ja järjestelyt linjassa tavoitellun osaamisen kanssa (tärkeää, miten opiskellaan, opitaan käytännöstä, …).</a:t>
            </a:r>
          </a:p>
          <a:p>
            <a:pPr lvl="1">
              <a:lnSpc>
                <a:spcPts val="2700"/>
              </a:lnSpc>
            </a:pPr>
            <a:r>
              <a:rPr lang="fi-FI" sz="1800" dirty="0" smtClean="0"/>
              <a:t>Selkeä käsitys opettajaksi oppimisesta ja opettajana kehittymisestä.</a:t>
            </a:r>
          </a:p>
          <a:p>
            <a:pPr lvl="1">
              <a:lnSpc>
                <a:spcPts val="2700"/>
              </a:lnSpc>
            </a:pPr>
            <a:r>
              <a:rPr lang="fi-FI" sz="1800" dirty="0" smtClean="0"/>
              <a:t>Koulutuksen koherenssi: </a:t>
            </a:r>
            <a:br>
              <a:rPr lang="fi-FI" sz="1800" dirty="0" smtClean="0"/>
            </a:br>
            <a:r>
              <a:rPr lang="fi-FI" sz="1800" dirty="0" smtClean="0"/>
              <a:t>- kurssien ja harjoittelun kytkeytyminen</a:t>
            </a:r>
            <a:br>
              <a:rPr lang="fi-FI" sz="1800" dirty="0" smtClean="0"/>
            </a:br>
            <a:r>
              <a:rPr lang="fi-FI" sz="1800" dirty="0" smtClean="0"/>
              <a:t>- koulun ja opettajien kehittymissuunnitelmien koherenssi</a:t>
            </a:r>
          </a:p>
          <a:p>
            <a:pPr lvl="1">
              <a:lnSpc>
                <a:spcPts val="2700"/>
              </a:lnSpc>
            </a:pPr>
            <a:r>
              <a:rPr lang="fi-FI" sz="1800" dirty="0" smtClean="0"/>
              <a:t>Välineitä </a:t>
            </a:r>
            <a:r>
              <a:rPr lang="fi-FI" sz="1800" dirty="0"/>
              <a:t>toimia opettajana läpi opettajan uran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(koulutusta </a:t>
            </a:r>
            <a:r>
              <a:rPr lang="fi-FI" sz="1800" dirty="0"/>
              <a:t>ei voi </a:t>
            </a:r>
            <a:r>
              <a:rPr lang="fi-FI" sz="1800" dirty="0" smtClean="0"/>
              <a:t>suunnitella vain tämän </a:t>
            </a:r>
            <a:r>
              <a:rPr lang="fi-FI" sz="1800" dirty="0"/>
              <a:t>hetken </a:t>
            </a:r>
            <a:r>
              <a:rPr lang="fi-FI" sz="1800" dirty="0" smtClean="0"/>
              <a:t>haasteista tai </a:t>
            </a:r>
            <a:r>
              <a:rPr lang="fi-FI" sz="1800" dirty="0" err="1" smtClean="0"/>
              <a:t>opsista</a:t>
            </a:r>
            <a:r>
              <a:rPr lang="fi-FI" sz="1800" dirty="0" smtClean="0"/>
              <a:t> käsin)</a:t>
            </a:r>
          </a:p>
          <a:p>
            <a:pPr lvl="1">
              <a:lnSpc>
                <a:spcPts val="2700"/>
              </a:lnSpc>
            </a:pPr>
            <a:r>
              <a:rPr lang="fi-FI" sz="1800" dirty="0" smtClean="0"/>
              <a:t>Perus- </a:t>
            </a:r>
            <a:r>
              <a:rPr lang="fi-FI" sz="1800" dirty="0"/>
              <a:t>ja täydennyskoulutuksen </a:t>
            </a:r>
            <a:r>
              <a:rPr lang="fi-FI" sz="1800" dirty="0" smtClean="0"/>
              <a:t>jatkumo ja koordinointi. </a:t>
            </a:r>
            <a:r>
              <a:rPr lang="fi-FI" sz="1800" smtClean="0"/>
              <a:t>(Viro)</a:t>
            </a:r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36195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980" y="2996952"/>
            <a:ext cx="5410200" cy="1143000"/>
          </a:xfrm>
        </p:spPr>
        <p:txBody>
          <a:bodyPr/>
          <a:lstStyle/>
          <a:p>
            <a:r>
              <a:rPr lang="fi-FI" sz="2800" dirty="0" smtClean="0"/>
              <a:t>Kansallinen verkkoaivoriihi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052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49" y="-108368"/>
            <a:ext cx="6821789" cy="1265307"/>
          </a:xfrm>
        </p:spPr>
        <p:txBody>
          <a:bodyPr/>
          <a:lstStyle/>
          <a:p>
            <a:r>
              <a:rPr lang="fi-FI" altLang="fi-FI" dirty="0"/>
              <a:t>Toimijoiden ja sidosryhmien </a:t>
            </a:r>
            <a:br>
              <a:rPr lang="fi-FI" altLang="fi-FI" dirty="0"/>
            </a:br>
            <a:r>
              <a:rPr lang="fi-FI" altLang="fi-FI" dirty="0" smtClean="0"/>
              <a:t>dialogilla tietoisuudesta toimintaan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21" y="1734889"/>
            <a:ext cx="7426702" cy="42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6120" y="2934824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+mn-lt"/>
              </a:rPr>
              <a:t>OAJ,</a:t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>Kuntaliitto</a:t>
            </a:r>
            <a:endParaRPr lang="fi-FI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5424" y="5742965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latin typeface="+mn-lt"/>
              </a:rPr>
              <a:t>Kumppanit</a:t>
            </a:r>
            <a:endParaRPr lang="fi-FI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340768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>
                <a:latin typeface="+mn-lt"/>
              </a:rPr>
              <a:t>                       </a:t>
            </a:r>
            <a:r>
              <a:rPr lang="fi-FI" sz="2000" dirty="0" smtClean="0">
                <a:latin typeface="+mn-lt"/>
              </a:rPr>
              <a:t>Opettaja</a:t>
            </a:r>
            <a:endParaRPr lang="fi-FI" sz="1800" dirty="0" smtClean="0">
              <a:latin typeface="+mn-lt"/>
            </a:endParaRPr>
          </a:p>
          <a:p>
            <a:r>
              <a:rPr lang="fi-FI" sz="1800" dirty="0" smtClean="0">
                <a:latin typeface="+mn-lt"/>
              </a:rPr>
              <a:t>Opettajan-</a:t>
            </a:r>
            <a:br>
              <a:rPr lang="fi-FI" sz="1800" dirty="0" smtClean="0">
                <a:latin typeface="+mn-lt"/>
              </a:rPr>
            </a:br>
            <a:r>
              <a:rPr lang="fi-FI" sz="1800" dirty="0" smtClean="0">
                <a:latin typeface="+mn-lt"/>
              </a:rPr>
              <a:t>kouluttaja</a:t>
            </a:r>
            <a:endParaRPr lang="fi-FI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0232" y="57213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 smtClean="0">
                <a:latin typeface="+mn-lt"/>
              </a:rPr>
              <a:t>”</a:t>
            </a:r>
            <a:r>
              <a:rPr lang="fi-FI" b="1" dirty="0" err="1" smtClean="0">
                <a:latin typeface="+mn-lt"/>
              </a:rPr>
              <a:t>leadership</a:t>
            </a:r>
            <a:r>
              <a:rPr lang="fi-FI" b="1" dirty="0" smtClean="0">
                <a:latin typeface="+mn-lt"/>
              </a:rPr>
              <a:t> </a:t>
            </a:r>
            <a:r>
              <a:rPr lang="fi-FI" b="1" dirty="0">
                <a:latin typeface="+mn-lt"/>
              </a:rPr>
              <a:t/>
            </a:r>
            <a:br>
              <a:rPr lang="fi-FI" b="1" dirty="0">
                <a:latin typeface="+mn-lt"/>
              </a:rPr>
            </a:br>
            <a:r>
              <a:rPr lang="fi-FI" b="1" dirty="0">
                <a:latin typeface="+mn-lt"/>
              </a:rPr>
              <a:t>in the </a:t>
            </a:r>
            <a:r>
              <a:rPr lang="fi-FI" b="1" dirty="0" err="1" smtClean="0">
                <a:latin typeface="+mn-lt"/>
              </a:rPr>
              <a:t>middle</a:t>
            </a:r>
            <a:r>
              <a:rPr lang="fi-FI" b="1" dirty="0" smtClean="0">
                <a:latin typeface="+mn-lt"/>
              </a:rPr>
              <a:t>”</a:t>
            </a:r>
            <a:endParaRPr lang="fi-FI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1932" y="5281873"/>
            <a:ext cx="35720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Arial Black" panose="020B0A04020102020204" pitchFamily="34" charset="0"/>
              </a:rPr>
              <a:t>         Jaettu visio</a:t>
            </a:r>
            <a:endParaRPr lang="fi-FI" sz="28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8175" y="61983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altLang="fi-FI" sz="2000" dirty="0">
                <a:latin typeface="+mn-lt"/>
              </a:rPr>
              <a:t>Suuri ryhmä ihmisiä on </a:t>
            </a:r>
            <a:r>
              <a:rPr lang="fi-FI" altLang="fi-FI" sz="2000" dirty="0" smtClean="0">
                <a:latin typeface="+mn-lt"/>
              </a:rPr>
              <a:t/>
            </a:r>
            <a:br>
              <a:rPr lang="fi-FI" altLang="fi-FI" sz="2000" dirty="0" smtClean="0">
                <a:latin typeface="+mn-lt"/>
              </a:rPr>
            </a:br>
            <a:r>
              <a:rPr lang="fi-FI" altLang="fi-FI" sz="2000" dirty="0" smtClean="0">
                <a:latin typeface="+mn-lt"/>
              </a:rPr>
              <a:t>älykkäämpi </a:t>
            </a:r>
            <a:r>
              <a:rPr lang="fi-FI" altLang="fi-FI" sz="2000" dirty="0">
                <a:latin typeface="+mn-lt"/>
              </a:rPr>
              <a:t>kuin pieni eliitti!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0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68787"/>
            <a:ext cx="7772400" cy="533400"/>
          </a:xfrm>
        </p:spPr>
        <p:txBody>
          <a:bodyPr/>
          <a:lstStyle/>
          <a:p>
            <a:pPr defTabSz="422041" eaLnBrk="1" hangingPunct="1">
              <a:defRPr/>
            </a:pPr>
            <a:r>
              <a:rPr lang="fi-FI" altLang="fi-FI" dirty="0" smtClean="0"/>
              <a:t>Parviäly (</a:t>
            </a:r>
            <a:r>
              <a:rPr lang="fi-FI" altLang="fi-FI" dirty="0" err="1" smtClean="0"/>
              <a:t>Wisdom</a:t>
            </a:r>
            <a:r>
              <a:rPr lang="fi-FI" altLang="fi-FI" dirty="0" smtClean="0"/>
              <a:t> </a:t>
            </a:r>
            <a:r>
              <a:rPr lang="fi-FI" altLang="fi-FI" dirty="0"/>
              <a:t>of </a:t>
            </a:r>
            <a:r>
              <a:rPr lang="fi-FI" altLang="fi-FI" dirty="0" err="1" smtClean="0"/>
              <a:t>Crowds</a:t>
            </a:r>
            <a:r>
              <a:rPr lang="fi-FI" altLang="fi-FI" dirty="0" smtClean="0"/>
              <a:t>)</a:t>
            </a:r>
            <a:endParaRPr lang="en-US" altLang="fi-FI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1867772" y="1484784"/>
            <a:ext cx="7384747" cy="3314700"/>
          </a:xfrm>
        </p:spPr>
        <p:txBody>
          <a:bodyPr/>
          <a:lstStyle/>
          <a:p>
            <a:pPr eaLnBrk="1" hangingPunct="1"/>
            <a:r>
              <a:rPr lang="fi-FI" altLang="fi-FI" sz="2200" b="1" dirty="0" smtClean="0"/>
              <a:t>Suuri ryhmä ihmisiä on älykkäämpi kuin pieni eliitti!</a:t>
            </a:r>
            <a:br>
              <a:rPr lang="fi-FI" altLang="fi-FI" sz="2200" b="1" dirty="0" smtClean="0"/>
            </a:br>
            <a:r>
              <a:rPr lang="fi-FI" altLang="fi-FI" dirty="0" smtClean="0"/>
              <a:t>Parempi ongelmien ratkaisemisessa, innovaatioiden käyttöönoton tehostamisessa, päätyy viisaisiin ratkaisuihin.</a:t>
            </a:r>
          </a:p>
          <a:p>
            <a:pPr eaLnBrk="1" hangingPunct="1"/>
            <a:r>
              <a:rPr lang="fi-FI" altLang="fi-FI" dirty="0" smtClean="0"/>
              <a:t>Parviälyn neljä näkökulmaa:</a:t>
            </a:r>
          </a:p>
          <a:p>
            <a:pPr marL="800100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i-FI" altLang="fi-FI" b="1" dirty="0" smtClean="0"/>
              <a:t>Mielipiteiden erialisuus</a:t>
            </a:r>
          </a:p>
          <a:p>
            <a:pPr marL="800100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i-FI" altLang="fi-FI" b="1" dirty="0" smtClean="0"/>
              <a:t>Mielipiteiden riippumattomuus </a:t>
            </a:r>
            <a:endParaRPr lang="fi-FI" altLang="fi-FI" dirty="0" smtClean="0"/>
          </a:p>
          <a:p>
            <a:pPr marL="800100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i-FI" altLang="fi-FI" b="1" dirty="0" smtClean="0"/>
              <a:t>Ajattelun/ideoinnin/päätöksenteon hajauttaminen</a:t>
            </a:r>
          </a:p>
          <a:p>
            <a:pPr marL="800100" lvl="1" indent="-342900" eaLnBrk="1" hangingPunct="1">
              <a:buFont typeface="Trebuchet MS" panose="020B0603020202020204" pitchFamily="34" charset="0"/>
              <a:buAutoNum type="arabicPeriod"/>
            </a:pPr>
            <a:r>
              <a:rPr lang="fi-FI" altLang="fi-FI" b="1" dirty="0" smtClean="0"/>
              <a:t>Toimeenpano:</a:t>
            </a:r>
            <a:r>
              <a:rPr lang="fi-FI" altLang="fi-FI" dirty="0" smtClean="0"/>
              <a:t> idea – päätöksenteko – toimeenpano .</a:t>
            </a:r>
            <a:endParaRPr lang="fi-FI" altLang="fi-FI" dirty="0"/>
          </a:p>
        </p:txBody>
      </p:sp>
      <p:pic>
        <p:nvPicPr>
          <p:cNvPr id="54279" name="Picture 9" descr="0-385-72170-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504"/>
            <a:ext cx="1884123" cy="244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839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-42300" y="107981"/>
            <a:ext cx="9144000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3452411" y="1700807"/>
            <a:ext cx="4435314" cy="43799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/>
          <a:srcRect b="5776"/>
          <a:stretch/>
        </p:blipFill>
        <p:spPr>
          <a:xfrm>
            <a:off x="948501" y="1439164"/>
            <a:ext cx="6882981" cy="46356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3" name="Rectangle 32"/>
          <p:cNvSpPr/>
          <p:nvPr/>
        </p:nvSpPr>
        <p:spPr bwMode="auto">
          <a:xfrm>
            <a:off x="4594289" y="5515834"/>
            <a:ext cx="1859384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654615" y="5306278"/>
            <a:ext cx="1859384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778437" y="5100293"/>
            <a:ext cx="2467324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841939" y="4906469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178489" y="4302030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321363" y="3678720"/>
            <a:ext cx="1636365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515039" y="3477604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667439" y="3272891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819839" y="2666743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70639" y="2450416"/>
            <a:ext cx="1395710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04014" y="2256449"/>
            <a:ext cx="969739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80" y="2380768"/>
            <a:ext cx="1869356" cy="1882522"/>
          </a:xfrm>
          <a:prstGeom prst="rect">
            <a:avLst/>
          </a:prstGeom>
        </p:spPr>
      </p:pic>
      <p:sp>
        <p:nvSpPr>
          <p:cNvPr id="13" name="Otsikko 1"/>
          <p:cNvSpPr txBox="1">
            <a:spLocks/>
          </p:cNvSpPr>
          <p:nvPr/>
        </p:nvSpPr>
        <p:spPr>
          <a:xfrm>
            <a:off x="-221778" y="50500"/>
            <a:ext cx="958755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Tärkeää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opettajankouutuksen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kehittämisessä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(n=1809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496114" y="2044432"/>
            <a:ext cx="969739" cy="982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300011" y="5763010"/>
            <a:ext cx="4435314" cy="165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413113" y="1530736"/>
            <a:ext cx="1584176" cy="1700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545446" y="1778132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117242" y="1778132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665853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6237649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5795990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5367786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937661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4509457" y="1772816"/>
            <a:ext cx="20243" cy="3960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4068249" y="1844824"/>
            <a:ext cx="21540" cy="3231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40045" y="1844824"/>
            <a:ext cx="21540" cy="32318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654489" y="1844824"/>
            <a:ext cx="351926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54489" y="2047547"/>
            <a:ext cx="28416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8389" y="2258292"/>
            <a:ext cx="25456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55214" y="2455142"/>
            <a:ext cx="22154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5214" y="2664692"/>
            <a:ext cx="21646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57665" y="2860786"/>
            <a:ext cx="21336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54490" y="3076686"/>
            <a:ext cx="20478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54489" y="3272891"/>
            <a:ext cx="201295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57665" y="3482330"/>
            <a:ext cx="18573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54489" y="3678720"/>
            <a:ext cx="166687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57665" y="3887514"/>
            <a:ext cx="16160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654489" y="4091285"/>
            <a:ext cx="15240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4489" y="4295056"/>
            <a:ext cx="15240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54489" y="4496659"/>
            <a:ext cx="146367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51314" y="4697895"/>
            <a:ext cx="134302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654490" y="4909864"/>
            <a:ext cx="1187449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651314" y="5110460"/>
            <a:ext cx="1120775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651315" y="5314231"/>
            <a:ext cx="1003300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1315" y="5515834"/>
            <a:ext cx="942974" cy="982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99055" y="1740316"/>
            <a:ext cx="3704677" cy="39908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Oppimaan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oppiminen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Vuorovaikutus</a:t>
            </a:r>
            <a:r>
              <a:rPr lang="en-US" sz="1800" dirty="0" smtClean="0">
                <a:latin typeface="+mn-lt"/>
              </a:rPr>
              <a:t> ja </a:t>
            </a:r>
            <a:r>
              <a:rPr lang="en-US" sz="1800" dirty="0" err="1" smtClean="0">
                <a:latin typeface="+mn-lt"/>
              </a:rPr>
              <a:t>yhteistyötaidot</a:t>
            </a:r>
            <a:r>
              <a:rPr lang="en-US" sz="1800" dirty="0" smtClean="0">
                <a:latin typeface="+mn-lt"/>
              </a:rPr>
              <a:t>  </a:t>
            </a: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Tiedon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soveltaminen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Oppijakeskeisyys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Osallistuminen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osallistaminen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Työelämäyhteydet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Erilaisuuden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kohtaaminen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Laaja-alainen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osaaminen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Tasa-arvo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Laaja-alainen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perusosaaminen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Luovuus</a:t>
            </a:r>
            <a:r>
              <a:rPr lang="en-US" sz="1800" dirty="0" smtClean="0">
                <a:latin typeface="+mn-lt"/>
              </a:rPr>
              <a:t> ja </a:t>
            </a:r>
            <a:r>
              <a:rPr lang="en-US" sz="1800" dirty="0" err="1" smtClean="0">
                <a:latin typeface="+mn-lt"/>
              </a:rPr>
              <a:t>ideoiden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tuottaminen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Ilmiölähtöisyys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eheyttäminen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Oppimista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tukeva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arviointi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Muutosvalmius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Tutkimuksen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perustuva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toiminta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Kansainvälistyminen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Digitalisaatio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Monipuoliset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oppimisympäristöt</a:t>
            </a:r>
            <a:endParaRPr lang="en-US" sz="1800" dirty="0" smtClean="0">
              <a:latin typeface="+mn-lt"/>
            </a:endParaRPr>
          </a:p>
          <a:p>
            <a:pPr algn="r">
              <a:lnSpc>
                <a:spcPts val="1600"/>
              </a:lnSpc>
            </a:pPr>
            <a:r>
              <a:rPr lang="en-US" sz="1800" dirty="0" err="1" smtClean="0">
                <a:latin typeface="+mn-lt"/>
              </a:rPr>
              <a:t>Kumppanuudet</a:t>
            </a:r>
            <a:r>
              <a:rPr lang="en-US" sz="1800" dirty="0" smtClean="0">
                <a:latin typeface="+mn-lt"/>
              </a:rPr>
              <a:t> ja </a:t>
            </a:r>
            <a:r>
              <a:rPr lang="en-US" sz="1800" dirty="0" err="1" smtClean="0">
                <a:latin typeface="+mn-lt"/>
              </a:rPr>
              <a:t>verkostot</a:t>
            </a:r>
            <a:endParaRPr lang="en-US" sz="1800" dirty="0"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79512" y="3816207"/>
            <a:ext cx="3330287" cy="169583"/>
          </a:xfrm>
          <a:prstGeom prst="rect">
            <a:avLst/>
          </a:prstGeom>
          <a:solidFill>
            <a:srgbClr val="FFC000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17159" y="5436163"/>
            <a:ext cx="3116796" cy="177947"/>
          </a:xfrm>
          <a:prstGeom prst="rect">
            <a:avLst/>
          </a:prstGeom>
          <a:solidFill>
            <a:srgbClr val="FFC000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96170" y="4401967"/>
            <a:ext cx="3116796" cy="177947"/>
          </a:xfrm>
          <a:prstGeom prst="rect">
            <a:avLst/>
          </a:prstGeom>
          <a:solidFill>
            <a:srgbClr val="FFC000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51629" y="3439958"/>
            <a:ext cx="803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i-FI" sz="2000" dirty="0" smtClean="0">
                <a:latin typeface="Arial Narrow" panose="020B0606020202030204" pitchFamily="34" charset="0"/>
              </a:rPr>
              <a:t>100</a:t>
            </a:r>
          </a:p>
          <a:p>
            <a:pPr algn="ctr">
              <a:lnSpc>
                <a:spcPts val="1800"/>
              </a:lnSpc>
            </a:pPr>
            <a:r>
              <a:rPr lang="fi-FI" sz="2000" dirty="0" smtClean="0">
                <a:latin typeface="Arial Narrow" panose="020B0606020202030204" pitchFamily="34" charset="0"/>
              </a:rPr>
              <a:t>90</a:t>
            </a:r>
          </a:p>
          <a:p>
            <a:pPr algn="ctr">
              <a:lnSpc>
                <a:spcPts val="1800"/>
              </a:lnSpc>
            </a:pPr>
            <a:r>
              <a:rPr lang="fi-FI" sz="2000" dirty="0" smtClean="0">
                <a:latin typeface="Arial Narrow" panose="020B0606020202030204" pitchFamily="34" charset="0"/>
              </a:rPr>
              <a:t>80</a:t>
            </a:r>
          </a:p>
          <a:p>
            <a:pPr algn="ctr">
              <a:lnSpc>
                <a:spcPts val="1800"/>
              </a:lnSpc>
            </a:pPr>
            <a:r>
              <a:rPr lang="fi-FI" sz="2000" dirty="0" smtClean="0">
                <a:latin typeface="Arial Narrow" panose="020B0606020202030204" pitchFamily="34" charset="0"/>
              </a:rPr>
              <a:t>70</a:t>
            </a:r>
            <a:endParaRPr lang="fi-FI" sz="20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411" y="1354273"/>
            <a:ext cx="4544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65          70          75          80                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3760899" y="5306850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769579" y="4916952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763643" y="4480990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743735" y="4051358"/>
            <a:ext cx="154174" cy="350300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3744665" y="3653147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3744683" y="3244266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3750599" y="2844297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3731506" y="2436145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3726997" y="2017174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709959" y="1646483"/>
            <a:ext cx="153244" cy="333067"/>
          </a:xfrm>
          <a:custGeom>
            <a:avLst/>
            <a:gdLst>
              <a:gd name="connsiteX0" fmla="*/ 117987 w 523568"/>
              <a:gd name="connsiteY0" fmla="*/ 22123 h 1423220"/>
              <a:gd name="connsiteX1" fmla="*/ 0 w 523568"/>
              <a:gd name="connsiteY1" fmla="*/ 390833 h 1423220"/>
              <a:gd name="connsiteX2" fmla="*/ 147484 w 523568"/>
              <a:gd name="connsiteY2" fmla="*/ 737420 h 1423220"/>
              <a:gd name="connsiteX3" fmla="*/ 0 w 523568"/>
              <a:gd name="connsiteY3" fmla="*/ 1010265 h 1423220"/>
              <a:gd name="connsiteX4" fmla="*/ 147484 w 523568"/>
              <a:gd name="connsiteY4" fmla="*/ 1423220 h 1423220"/>
              <a:gd name="connsiteX5" fmla="*/ 508820 w 523568"/>
              <a:gd name="connsiteY5" fmla="*/ 1423220 h 1423220"/>
              <a:gd name="connsiteX6" fmla="*/ 361336 w 523568"/>
              <a:gd name="connsiteY6" fmla="*/ 1039762 h 1423220"/>
              <a:gd name="connsiteX7" fmla="*/ 523568 w 523568"/>
              <a:gd name="connsiteY7" fmla="*/ 730045 h 1423220"/>
              <a:gd name="connsiteX8" fmla="*/ 376084 w 523568"/>
              <a:gd name="connsiteY8" fmla="*/ 376084 h 1423220"/>
              <a:gd name="connsiteX9" fmla="*/ 516194 w 523568"/>
              <a:gd name="connsiteY9" fmla="*/ 0 h 1423220"/>
              <a:gd name="connsiteX10" fmla="*/ 117987 w 523568"/>
              <a:gd name="connsiteY10" fmla="*/ 22123 h 14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568" h="1423220">
                <a:moveTo>
                  <a:pt x="117987" y="22123"/>
                </a:moveTo>
                <a:lnTo>
                  <a:pt x="0" y="390833"/>
                </a:lnTo>
                <a:lnTo>
                  <a:pt x="147484" y="737420"/>
                </a:lnTo>
                <a:lnTo>
                  <a:pt x="0" y="1010265"/>
                </a:lnTo>
                <a:lnTo>
                  <a:pt x="147484" y="1423220"/>
                </a:lnTo>
                <a:lnTo>
                  <a:pt x="508820" y="1423220"/>
                </a:lnTo>
                <a:lnTo>
                  <a:pt x="361336" y="1039762"/>
                </a:lnTo>
                <a:lnTo>
                  <a:pt x="523568" y="730045"/>
                </a:lnTo>
                <a:lnTo>
                  <a:pt x="376084" y="376084"/>
                </a:lnTo>
                <a:lnTo>
                  <a:pt x="516194" y="0"/>
                </a:lnTo>
                <a:lnTo>
                  <a:pt x="117987" y="22123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980" y="2996952"/>
            <a:ext cx="5410200" cy="1143000"/>
          </a:xfrm>
        </p:spPr>
        <p:txBody>
          <a:bodyPr/>
          <a:lstStyle/>
          <a:p>
            <a:r>
              <a:rPr lang="fi-FI" sz="2800" dirty="0" smtClean="0"/>
              <a:t>Opettajuuden/ opettajan osaamisen konsensustulkinta nyt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474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74cf9bc-4e69-44ba-bf9e-790791f84e2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307" y="-90152"/>
            <a:ext cx="994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orakulmio 10"/>
          <p:cNvSpPr/>
          <p:nvPr/>
        </p:nvSpPr>
        <p:spPr bwMode="auto">
          <a:xfrm>
            <a:off x="2369713" y="167425"/>
            <a:ext cx="686443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ＭＳ Ｐゴシック" pitchFamily="1" charset="-128"/>
              </a:rPr>
              <a:t>Opettajan asiantuntijuus/ osaaminen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/>
          <a:lstStyle/>
          <a:p>
            <a:fld id="{29C16524-618B-4AD1-8311-8DE9EF704437}" type="slidenum">
              <a:rPr lang="fi-FI" altLang="fi-FI" sz="1800" smtClean="0">
                <a:latin typeface="+mn-lt"/>
              </a:rPr>
              <a:pPr/>
              <a:t>48</a:t>
            </a:fld>
            <a:endParaRPr lang="fi-FI" altLang="fi-FI" sz="1800">
              <a:latin typeface="+mn-lt"/>
            </a:endParaRPr>
          </a:p>
        </p:txBody>
      </p:sp>
      <p:graphicFrame>
        <p:nvGraphicFramePr>
          <p:cNvPr id="6" name="Kaaviokuva 5"/>
          <p:cNvGraphicFramePr/>
          <p:nvPr>
            <p:extLst/>
          </p:nvPr>
        </p:nvGraphicFramePr>
        <p:xfrm>
          <a:off x="2037075" y="1153171"/>
          <a:ext cx="5434119" cy="437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Kuvaselitesuorakulmio 6"/>
          <p:cNvSpPr/>
          <p:nvPr/>
        </p:nvSpPr>
        <p:spPr bwMode="auto">
          <a:xfrm>
            <a:off x="214404" y="3017873"/>
            <a:ext cx="2917436" cy="2931407"/>
          </a:xfrm>
          <a:prstGeom prst="wedgeRectCallout">
            <a:avLst>
              <a:gd name="adj1" fmla="val 79996"/>
              <a:gd name="adj2" fmla="val -3742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Syvällinen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oman alan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/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osaaminen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Tutkimusosaaminen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Pedagoginen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taitavuus/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ainedidaktiikka</a:t>
            </a: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Erilaiset oppilaat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Yhteiskunnalliset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ja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eettiset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kysymykset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…</a:t>
            </a:r>
          </a:p>
        </p:txBody>
      </p:sp>
      <p:sp>
        <p:nvSpPr>
          <p:cNvPr id="8" name="Kuvaselitesuorakulmio 7"/>
          <p:cNvSpPr/>
          <p:nvPr/>
        </p:nvSpPr>
        <p:spPr bwMode="auto">
          <a:xfrm>
            <a:off x="5692665" y="167425"/>
            <a:ext cx="3541486" cy="2973543"/>
          </a:xfrm>
          <a:prstGeom prst="wedgeRectCallout">
            <a:avLst>
              <a:gd name="adj1" fmla="val -35255"/>
              <a:gd name="adj2" fmla="val 65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Opetussuunnitelma-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osaaminen 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 Taito innovoida yhdessä,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kehittä  ja ottaa käyttöön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uusia innovaatioita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/>
            </a:r>
            <a:br>
              <a:rPr lang="fi-FI" sz="2000" dirty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Taito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reflektoida,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arvioida ja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muuttaa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oma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toimintaa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Yrittäjämäinen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asenne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>
                <a:solidFill>
                  <a:srgbClr val="293F33"/>
                </a:solidFill>
              </a:rPr>
              <a:t>- …</a:t>
            </a:r>
          </a:p>
          <a:p>
            <a:pPr marL="0" lvl="1"/>
            <a:endParaRPr lang="fi-FI" sz="2000" dirty="0">
              <a:solidFill>
                <a:srgbClr val="293F33"/>
              </a:solidFill>
              <a:latin typeface="+mn-lt"/>
            </a:endParaRPr>
          </a:p>
        </p:txBody>
      </p:sp>
      <p:sp>
        <p:nvSpPr>
          <p:cNvPr id="9" name="Kuvaselitesuorakulmio 8"/>
          <p:cNvSpPr/>
          <p:nvPr/>
        </p:nvSpPr>
        <p:spPr bwMode="auto">
          <a:xfrm>
            <a:off x="5692665" y="4454814"/>
            <a:ext cx="3541486" cy="2300281"/>
          </a:xfrm>
          <a:prstGeom prst="wedgeRectCallout">
            <a:avLst>
              <a:gd name="adj1" fmla="val -49566"/>
              <a:gd name="adj2" fmla="val -62438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fi-FI" sz="2000" dirty="0">
                <a:solidFill>
                  <a:srgbClr val="293F33"/>
                </a:solidFill>
                <a:latin typeface="+mn-lt"/>
              </a:rPr>
              <a:t>- Oman osaamisen </a:t>
            </a:r>
            <a:br>
              <a:rPr lang="fi-FI" sz="2000" dirty="0">
                <a:solidFill>
                  <a:srgbClr val="293F33"/>
                </a:solidFill>
                <a:latin typeface="+mn-lt"/>
              </a:rPr>
            </a:br>
            <a:r>
              <a:rPr lang="fi-FI" sz="2000" dirty="0">
                <a:solidFill>
                  <a:srgbClr val="293F33"/>
                </a:solidFill>
                <a:latin typeface="+mn-lt"/>
              </a:rPr>
              <a:t>  kehittäminen  …</a:t>
            </a:r>
          </a:p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Koulun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toimintakulttuurin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/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kehittäminen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verkostoissa </a:t>
            </a:r>
          </a:p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Verkostoituminen,  yhteisö-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osaaminen ja yhteisön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kehittäminen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8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40" y="1844824"/>
            <a:ext cx="3279310" cy="44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757D2-96AE-41DA-AA1A-548E5DF70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395536" y="116632"/>
            <a:ext cx="5184576" cy="6596906"/>
          </a:xfrm>
          <a:prstGeom prst="wedgeRoundRectCallout">
            <a:avLst>
              <a:gd name="adj1" fmla="val 70380"/>
              <a:gd name="adj2" fmla="val 121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fi-FI" sz="3000" dirty="0" smtClean="0">
                <a:solidFill>
                  <a:schemeClr val="tx1"/>
                </a:solidFill>
              </a:rPr>
              <a:t>Olen innovoinut opettajien, oppilaiden ja muiden asiantuntijoiden kanssa </a:t>
            </a:r>
            <a:r>
              <a:rPr lang="fi-FI" sz="3000" i="1" dirty="0" smtClean="0">
                <a:solidFill>
                  <a:schemeClr val="tx1"/>
                </a:solidFill>
              </a:rPr>
              <a:t>Koulu- yhteiskunta-yhteistyömallin </a:t>
            </a:r>
            <a:r>
              <a:rPr lang="fi-FI" sz="3000" dirty="0" smtClean="0">
                <a:solidFill>
                  <a:schemeClr val="tx1"/>
                </a:solidFill>
              </a:rPr>
              <a:t>joka sitouttaa oppilaat opiskelemaan </a:t>
            </a:r>
            <a:br>
              <a:rPr lang="fi-FI" sz="3000" dirty="0" smtClean="0">
                <a:solidFill>
                  <a:schemeClr val="tx1"/>
                </a:solidFill>
              </a:rPr>
            </a:br>
            <a:endParaRPr lang="fi-FI" sz="3000" dirty="0" smtClean="0">
              <a:solidFill>
                <a:schemeClr val="tx1"/>
              </a:solidFill>
            </a:endParaRPr>
          </a:p>
          <a:p>
            <a:pPr marL="173038" indent="-173038">
              <a:buFont typeface="Arial" panose="020B0604020202020204" pitchFamily="34" charset="0"/>
              <a:buChar char="•"/>
              <a:defRPr/>
            </a:pPr>
            <a:r>
              <a:rPr lang="fi-FI" sz="3000" i="1" dirty="0">
                <a:solidFill>
                  <a:schemeClr val="tx1"/>
                </a:solidFill>
              </a:rPr>
              <a:t>Koulu- </a:t>
            </a:r>
            <a:r>
              <a:rPr lang="fi-FI" sz="3000" i="1" dirty="0" smtClean="0">
                <a:solidFill>
                  <a:schemeClr val="tx1"/>
                </a:solidFill>
              </a:rPr>
              <a:t>yhteiskunta-yhteistyömalli </a:t>
            </a:r>
            <a:r>
              <a:rPr lang="fi-FI" sz="3000" dirty="0" smtClean="0">
                <a:solidFill>
                  <a:schemeClr val="tx1"/>
                </a:solidFill>
              </a:rPr>
              <a:t>luo ympäristön luovalle digitaalisten välineiden käytölle. </a:t>
            </a:r>
            <a:endParaRPr lang="fi-FI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-108519" y="4506158"/>
            <a:ext cx="9721080" cy="2523242"/>
          </a:xfrm>
          <a:prstGeom prst="cloud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0000"/>
                  </a:schemeClr>
                </a:gs>
                <a:gs pos="48000">
                  <a:schemeClr val="accent1">
                    <a:tint val="44500"/>
                    <a:satMod val="160000"/>
                    <a:lumMod val="96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schemeClr val="tx1">
                <a:lumMod val="65000"/>
                <a:lumOff val="35000"/>
                <a:alpha val="43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1" y="3041102"/>
            <a:ext cx="5500466" cy="55004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15129" y="5815561"/>
            <a:ext cx="3384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Erilaiset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oppijat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Suorakulmio 40"/>
          <p:cNvSpPr/>
          <p:nvPr/>
        </p:nvSpPr>
        <p:spPr>
          <a:xfrm>
            <a:off x="0" y="0"/>
            <a:ext cx="9144000" cy="9331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>
                <a:latin typeface="Calibri" pitchFamily="34" charset="0"/>
                <a:cs typeface="Calibri" pitchFamily="34" charset="0"/>
              </a:rPr>
              <a:t>Suomalaisen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  <a:cs typeface="Calibri" pitchFamily="34" charset="0"/>
              </a:rPr>
              <a:t>koulun</a:t>
            </a:r>
            <a:r>
              <a:rPr lang="en-GB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 err="1" smtClean="0">
                <a:latin typeface="Calibri" pitchFamily="34" charset="0"/>
                <a:cs typeface="Calibri" pitchFamily="34" charset="0"/>
              </a:rPr>
              <a:t>arvot</a:t>
            </a:r>
            <a:endParaRPr lang="en-GB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652" y="5044242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yhteiskunta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kumppanit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7450511" y="4789726"/>
            <a:ext cx="1789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sidosryhmät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vanhemmat</a:t>
            </a:r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7084" y="7174219"/>
            <a:ext cx="405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Finnish school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Kuvatekstinuoli ylös 18"/>
          <p:cNvSpPr/>
          <p:nvPr/>
        </p:nvSpPr>
        <p:spPr>
          <a:xfrm rot="10800000">
            <a:off x="58058" y="925954"/>
            <a:ext cx="2329590" cy="3512457"/>
          </a:xfrm>
          <a:prstGeom prst="upArrowCallout">
            <a:avLst>
              <a:gd name="adj1" fmla="val 100000"/>
              <a:gd name="adj2" fmla="val 50000"/>
              <a:gd name="adj3" fmla="val 40530"/>
              <a:gd name="adj4" fmla="val 7337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kstikehys 47"/>
          <p:cNvSpPr txBox="1"/>
          <p:nvPr/>
        </p:nvSpPr>
        <p:spPr>
          <a:xfrm>
            <a:off x="106370" y="954048"/>
            <a:ext cx="216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Asiantuntija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GB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opettajat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Osaaminen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Yhteistyö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Elinikäinen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oppiminen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Kuvatekstinuoli ylös 20"/>
          <p:cNvSpPr/>
          <p:nvPr/>
        </p:nvSpPr>
        <p:spPr>
          <a:xfrm rot="10800000">
            <a:off x="2474642" y="921659"/>
            <a:ext cx="2329590" cy="3512457"/>
          </a:xfrm>
          <a:prstGeom prst="upArrowCallout">
            <a:avLst>
              <a:gd name="adj1" fmla="val 100000"/>
              <a:gd name="adj2" fmla="val 50000"/>
              <a:gd name="adj3" fmla="val 40020"/>
              <a:gd name="adj4" fmla="val 7337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Kuvatekstinuoli ylös 21"/>
          <p:cNvSpPr/>
          <p:nvPr/>
        </p:nvSpPr>
        <p:spPr>
          <a:xfrm rot="10800000">
            <a:off x="4876755" y="925357"/>
            <a:ext cx="2329590" cy="3512457"/>
          </a:xfrm>
          <a:prstGeom prst="upArrowCallout">
            <a:avLst>
              <a:gd name="adj1" fmla="val 100000"/>
              <a:gd name="adj2" fmla="val 50000"/>
              <a:gd name="adj3" fmla="val 40020"/>
              <a:gd name="adj4" fmla="val 7337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Kuvatekstinuoli ylös 22"/>
          <p:cNvSpPr/>
          <p:nvPr/>
        </p:nvSpPr>
        <p:spPr>
          <a:xfrm rot="10800000">
            <a:off x="7286125" y="925954"/>
            <a:ext cx="1814331" cy="3580205"/>
          </a:xfrm>
          <a:prstGeom prst="upArrowCallout">
            <a:avLst>
              <a:gd name="adj1" fmla="val 98472"/>
              <a:gd name="adj2" fmla="val 49236"/>
              <a:gd name="adj3" fmla="val 55685"/>
              <a:gd name="adj4" fmla="val 7337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Tekstikehys 48"/>
          <p:cNvSpPr txBox="1"/>
          <p:nvPr/>
        </p:nvSpPr>
        <p:spPr>
          <a:xfrm>
            <a:off x="2491439" y="953389"/>
            <a:ext cx="2312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Paikalliset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ope-tussuunnitelmat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ja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ympäristöt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Laajat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tavoitteet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Monipuoliset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ympäristöt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ikehys 50"/>
          <p:cNvSpPr txBox="1"/>
          <p:nvPr/>
        </p:nvSpPr>
        <p:spPr>
          <a:xfrm>
            <a:off x="7339696" y="966163"/>
            <a:ext cx="1785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Verkostot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ja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kumppa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-</a:t>
            </a:r>
            <a:br>
              <a:rPr lang="en-GB" b="1" dirty="0" smtClean="0">
                <a:latin typeface="Calibri" pitchFamily="34" charset="0"/>
                <a:cs typeface="Calibri" pitchFamily="34" charset="0"/>
              </a:rPr>
            </a:b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nuudet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kstikehys 49"/>
          <p:cNvSpPr txBox="1"/>
          <p:nvPr/>
        </p:nvSpPr>
        <p:spPr>
          <a:xfrm>
            <a:off x="4835786" y="933164"/>
            <a:ext cx="2479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Johatminen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Tavoitteellisuus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ja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vuorovaikut-teisuus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Laatukulttuuri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222852" y="4269950"/>
            <a:ext cx="8708684" cy="52322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latin typeface="+mn-lt"/>
              </a:rPr>
              <a:t>Laaja-alaisen osaamisen oppiminen</a:t>
            </a:r>
            <a:endParaRPr lang="fi-FI" sz="28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754" y="886027"/>
            <a:ext cx="926492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i-FI" dirty="0">
                <a:latin typeface="+mn-lt"/>
              </a:rPr>
              <a:t>Oppilaan ainutlaatuisuus ja oikeus hyvään opetukseen</a:t>
            </a:r>
          </a:p>
          <a:p>
            <a:pPr algn="ctr"/>
            <a:r>
              <a:rPr lang="fi-FI" dirty="0">
                <a:latin typeface="+mn-lt"/>
              </a:rPr>
              <a:t>Ihmisyys, sivistys ja demokratia</a:t>
            </a:r>
          </a:p>
          <a:p>
            <a:pPr algn="ctr"/>
            <a:r>
              <a:rPr lang="fi-FI" dirty="0">
                <a:latin typeface="+mn-lt"/>
              </a:rPr>
              <a:t>Kestävän elämäntavan välttämättömyys</a:t>
            </a:r>
          </a:p>
          <a:p>
            <a:pPr algn="ctr"/>
            <a:r>
              <a:rPr lang="fi-FI" dirty="0">
                <a:latin typeface="+mn-lt"/>
              </a:rPr>
              <a:t>Kulttuurinen moninaisuus </a:t>
            </a:r>
            <a:r>
              <a:rPr lang="fi-FI" dirty="0" smtClean="0">
                <a:latin typeface="+mn-lt"/>
              </a:rPr>
              <a:t>rikkautena</a:t>
            </a:r>
          </a:p>
          <a:p>
            <a:pPr algn="ctr"/>
            <a:endParaRPr lang="fi-FI" dirty="0">
              <a:latin typeface="+mn-lt"/>
            </a:endParaRPr>
          </a:p>
          <a:p>
            <a:pPr algn="ctr"/>
            <a:endParaRPr lang="fi-FI" dirty="0" smtClean="0">
              <a:latin typeface="+mn-lt"/>
            </a:endParaRPr>
          </a:p>
          <a:p>
            <a:pPr algn="ctr"/>
            <a:endParaRPr lang="fi-FI" dirty="0" smtClean="0">
              <a:latin typeface="+mn-lt"/>
            </a:endParaRPr>
          </a:p>
          <a:p>
            <a:pPr algn="ctr"/>
            <a:endParaRPr lang="fi-FI" dirty="0">
              <a:latin typeface="+mn-lt"/>
            </a:endParaRPr>
          </a:p>
          <a:p>
            <a:pPr algn="ctr"/>
            <a:endParaRPr lang="fi-FI" dirty="0" smtClean="0">
              <a:latin typeface="+mn-lt"/>
            </a:endParaRPr>
          </a:p>
          <a:p>
            <a:pPr algn="ctr"/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805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757D2-96AE-41DA-AA1A-548E5DF703F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5415"/>
            <a:ext cx="9814512" cy="73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Kehittämisohjelmassa esiteltävät strategiset linjaukset määrittävät suunnan opettajankoulutuksen </a:t>
            </a:r>
            <a:r>
              <a:rPr lang="fi-FI" dirty="0" smtClean="0"/>
              <a:t>kehittämiselle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315200" cy="49530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i-FI" b="1" dirty="0"/>
              <a:t>1. Opettajan osaaminen kokonaisuudeksi</a:t>
            </a:r>
            <a:br>
              <a:rPr lang="fi-FI" b="1" dirty="0"/>
            </a:br>
            <a:r>
              <a:rPr lang="fi-FI" sz="1800" dirty="0"/>
              <a:t>- </a:t>
            </a:r>
            <a:r>
              <a:rPr lang="fi-FI" sz="1800" dirty="0" smtClean="0"/>
              <a:t>perus- </a:t>
            </a:r>
            <a:r>
              <a:rPr lang="fi-FI" sz="1800" dirty="0" err="1"/>
              <a:t>perehdyttämis</a:t>
            </a:r>
            <a:r>
              <a:rPr lang="fi-FI" sz="1800" dirty="0"/>
              <a:t>- </a:t>
            </a:r>
            <a:r>
              <a:rPr lang="fi-FI" sz="1800" dirty="0" smtClean="0"/>
              <a:t>ja täydennyskoulutus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/>
              <a:t>- </a:t>
            </a:r>
            <a:r>
              <a:rPr lang="fi-FI" sz="1800" dirty="0" smtClean="0"/>
              <a:t>tarvekartoituksiin </a:t>
            </a:r>
            <a:r>
              <a:rPr lang="fi-FI" sz="1800" dirty="0"/>
              <a:t>ja tavoitteisiin perustuvat </a:t>
            </a:r>
            <a:r>
              <a:rPr lang="fi-FI" sz="1800" dirty="0" smtClean="0"/>
              <a:t>kehittymissuunnitelmat</a:t>
            </a:r>
            <a:endParaRPr lang="fi-FI" sz="18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i-FI" b="1" dirty="0"/>
              <a:t>2. Ennakoinnilla ja valinnoilla </a:t>
            </a:r>
            <a:r>
              <a:rPr lang="fi-FI" b="1" dirty="0" smtClean="0"/>
              <a:t>vetovoimaa</a:t>
            </a:r>
            <a:endParaRPr lang="fi-FI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i-FI" b="1" dirty="0" smtClean="0"/>
              <a:t>3</a:t>
            </a:r>
            <a:r>
              <a:rPr lang="fi-FI" b="1" dirty="0"/>
              <a:t>. Opettajat uutta luoviksi osaajiksi ja oppijat keskiöön</a:t>
            </a:r>
            <a:r>
              <a:rPr lang="fi-FI" dirty="0"/>
              <a:t/>
            </a:r>
            <a:br>
              <a:rPr lang="fi-FI" dirty="0"/>
            </a:br>
            <a:r>
              <a:rPr lang="fi-FI" sz="1800" dirty="0"/>
              <a:t>- </a:t>
            </a:r>
            <a:r>
              <a:rPr lang="fi-FI" sz="1800" dirty="0" smtClean="0"/>
              <a:t>ohjelmien uudistaminen; miten </a:t>
            </a:r>
            <a:r>
              <a:rPr lang="fi-FI" sz="1800" dirty="0"/>
              <a:t>itse opetamme ja ohjaamme </a:t>
            </a:r>
            <a:endParaRPr lang="fi-FI" sz="1800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i-FI" b="1" dirty="0" smtClean="0"/>
              <a:t>4</a:t>
            </a:r>
            <a:r>
              <a:rPr lang="fi-FI" b="1" dirty="0"/>
              <a:t>. Opettajankoulutus vahvaksi yhteistyöllä</a:t>
            </a:r>
            <a:r>
              <a:rPr lang="fi-FI" dirty="0"/>
              <a:t/>
            </a:r>
            <a:br>
              <a:rPr lang="fi-FI" dirty="0"/>
            </a:br>
            <a:r>
              <a:rPr lang="fi-FI" sz="1800" dirty="0"/>
              <a:t>- yhteistyön kulttuuri kansallisesti, yksiköissä ja ryhmissä,</a:t>
            </a:r>
            <a:br>
              <a:rPr lang="fi-FI" sz="1800" dirty="0"/>
            </a:br>
            <a:r>
              <a:rPr lang="fi-FI" sz="1800" dirty="0"/>
              <a:t>- ainelaitos – OKL </a:t>
            </a:r>
            <a:r>
              <a:rPr lang="fi-FI" sz="1800" dirty="0" smtClean="0"/>
              <a:t>– koulut </a:t>
            </a:r>
            <a:r>
              <a:rPr lang="fi-FI" sz="1800" dirty="0"/>
              <a:t>– ammatillinen opettajankoulutus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i-FI" b="1" dirty="0"/>
              <a:t>5. Osaavalla johtamisella oppilaitos oppivaksi ja kehittyväksi </a:t>
            </a:r>
            <a:r>
              <a:rPr lang="fi-FI" b="1" dirty="0" smtClean="0"/>
              <a:t>yhteisöksi</a:t>
            </a:r>
            <a:endParaRPr lang="fi-FI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i-FI" b="1" dirty="0" smtClean="0"/>
              <a:t>6</a:t>
            </a:r>
            <a:r>
              <a:rPr lang="fi-FI" b="1" dirty="0"/>
              <a:t>. Vahvistetaan </a:t>
            </a:r>
            <a:r>
              <a:rPr lang="fi-FI" b="1" dirty="0" smtClean="0"/>
              <a:t>opettajankoulutuksen tutkimusperustaisuutta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979712" y="275957"/>
            <a:ext cx="8493666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b="1" dirty="0">
                <a:latin typeface="Arial" panose="020B0604020202020204" pitchFamily="34" charset="0"/>
                <a:cs typeface="Arial" panose="020B0604020202020204" pitchFamily="34" charset="0"/>
              </a:rPr>
              <a:t>Hankkeessa kehitettävät opettajankoulutuksen </a:t>
            </a:r>
            <a:r>
              <a:rPr lang="fi-FI" sz="2215" b="1" dirty="0" smtClean="0">
                <a:latin typeface="Arial" panose="020B0604020202020204" pitchFamily="34" charset="0"/>
                <a:cs typeface="Arial" panose="020B0604020202020204" pitchFamily="34" charset="0"/>
              </a:rPr>
              <a:t>toimintamalli/mallit</a:t>
            </a:r>
            <a:endParaRPr lang="fi-FI" sz="22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15997" y="5196255"/>
            <a:ext cx="2097498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Valintojen seurantamalli</a:t>
            </a:r>
            <a:endParaRPr lang="fi-FI" altLang="fi-FI" sz="2215" u="sng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3453" y="4953001"/>
            <a:ext cx="4854342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Erityistä tukea tarvitsevien oppilaiden </a:t>
            </a:r>
            <a:r>
              <a:rPr lang="fi-FI" altLang="fi-FI" sz="1662" dirty="0">
                <a:latin typeface="Calibri" panose="020F0502020204030204" pitchFamily="34" charset="0"/>
              </a:rPr>
              <a:t>ja opiskelijoiden…</a:t>
            </a:r>
            <a:endParaRPr lang="fi-FI" altLang="fi-FI" sz="2215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38118" y="4709747"/>
            <a:ext cx="876843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dirty="0">
                <a:latin typeface="Calibri" panose="020F0502020204030204" pitchFamily="34" charset="0"/>
              </a:rPr>
              <a:t>Muu malli</a:t>
            </a:r>
            <a:endParaRPr lang="fi-FI" altLang="fi-FI" sz="2215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46905" y="4466493"/>
            <a:ext cx="2660729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dirty="0">
                <a:latin typeface="Calibri" panose="020F0502020204030204" pitchFamily="34" charset="0"/>
              </a:rPr>
              <a:t>Opettajankoulutuksen </a:t>
            </a:r>
            <a:r>
              <a:rPr lang="fi-FI" altLang="fi-FI" sz="1662" u="sng" dirty="0">
                <a:latin typeface="Calibri" panose="020F0502020204030204" pitchFamily="34" charset="0"/>
              </a:rPr>
              <a:t>valinnat</a:t>
            </a:r>
            <a:endParaRPr lang="fi-FI" altLang="fi-FI" sz="2215" u="sng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96740" y="3979986"/>
            <a:ext cx="4819333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Kulttuurisen moninaisuuden</a:t>
            </a:r>
            <a:r>
              <a:rPr lang="fi-FI" altLang="fi-FI" sz="1662" dirty="0">
                <a:latin typeface="Calibri" panose="020F0502020204030204" pitchFamily="34" charset="0"/>
              </a:rPr>
              <a:t>, -kielisyyden sekä kieli- ja…</a:t>
            </a:r>
            <a:endParaRPr lang="fi-FI" altLang="fi-FI" sz="2215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44881" y="3736732"/>
            <a:ext cx="3867149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Tasa-arvoinen</a:t>
            </a:r>
            <a:r>
              <a:rPr lang="fi-FI" altLang="fi-FI" sz="1662" dirty="0">
                <a:latin typeface="Calibri" panose="020F0502020204030204" pitchFamily="34" charset="0"/>
              </a:rPr>
              <a:t> ja sukupuolitietoinen kasvatus</a:t>
            </a:r>
            <a:endParaRPr lang="fi-FI" altLang="fi-FI" sz="2215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667799" y="3493478"/>
            <a:ext cx="2439835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Moniammatillinen yhteistyö</a:t>
            </a:r>
            <a:endParaRPr lang="fi-FI" altLang="fi-FI" sz="2215" u="sng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52776" y="3250224"/>
            <a:ext cx="2966581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Ohjatun harjoittelun </a:t>
            </a:r>
            <a:r>
              <a:rPr lang="fi-FI" altLang="fi-FI" sz="1662" dirty="0">
                <a:latin typeface="Calibri" panose="020F0502020204030204" pitchFamily="34" charset="0"/>
              </a:rPr>
              <a:t>kehittäminen</a:t>
            </a:r>
            <a:endParaRPr lang="fi-FI" altLang="fi-FI" sz="2215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9307" y="2763716"/>
            <a:ext cx="4457119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Digitaalinen oppiminen </a:t>
            </a:r>
            <a:r>
              <a:rPr lang="fi-FI" altLang="fi-FI" sz="1662" dirty="0">
                <a:latin typeface="Calibri" panose="020F0502020204030204" pitchFamily="34" charset="0"/>
              </a:rPr>
              <a:t>ja uudet oppimisympäristöt</a:t>
            </a:r>
            <a:endParaRPr lang="fi-FI" altLang="fi-FI" sz="2215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1271" y="2520462"/>
            <a:ext cx="4827989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Johtamisen kehittäminen </a:t>
            </a:r>
            <a:r>
              <a:rPr lang="fi-FI" altLang="fi-FI" sz="1662" dirty="0">
                <a:latin typeface="Calibri" panose="020F0502020204030204" pitchFamily="34" charset="0"/>
              </a:rPr>
              <a:t>sekä </a:t>
            </a:r>
            <a:r>
              <a:rPr lang="fi-FI" altLang="fi-FI" sz="1662" u="sng" dirty="0">
                <a:latin typeface="Calibri" panose="020F0502020204030204" pitchFamily="34" charset="0"/>
              </a:rPr>
              <a:t>asiantuntijaverkosto-</a:t>
            </a:r>
            <a:r>
              <a:rPr lang="fi-FI" altLang="fi-FI" sz="1662" dirty="0">
                <a:latin typeface="Calibri" panose="020F0502020204030204" pitchFamily="34" charset="0"/>
              </a:rPr>
              <a:t> ja…</a:t>
            </a:r>
            <a:endParaRPr lang="fi-FI" altLang="fi-FI" sz="2215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8069" y="2033955"/>
            <a:ext cx="1449564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Opetus ja ohjaus</a:t>
            </a:r>
            <a:endParaRPr lang="fi-FI" altLang="fi-FI" sz="2215" u="sng" dirty="0"/>
          </a:p>
        </p:txBody>
      </p:sp>
      <p:grpSp>
        <p:nvGrpSpPr>
          <p:cNvPr id="32" name="Group 31"/>
          <p:cNvGrpSpPr/>
          <p:nvPr/>
        </p:nvGrpSpPr>
        <p:grpSpPr>
          <a:xfrm>
            <a:off x="3674852" y="1524001"/>
            <a:ext cx="5125640" cy="4259207"/>
            <a:chOff x="3981089" y="1365251"/>
            <a:chExt cx="5552776" cy="461414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6600826" y="1365251"/>
              <a:ext cx="2782888" cy="4225925"/>
            </a:xfrm>
            <a:custGeom>
              <a:avLst/>
              <a:gdLst>
                <a:gd name="T0" fmla="*/ 0 w 1753"/>
                <a:gd name="T1" fmla="*/ 0 h 2662"/>
                <a:gd name="T2" fmla="*/ 0 w 1753"/>
                <a:gd name="T3" fmla="*/ 2662 h 2662"/>
                <a:gd name="T4" fmla="*/ 582 w 1753"/>
                <a:gd name="T5" fmla="*/ 0 h 2662"/>
                <a:gd name="T6" fmla="*/ 582 w 1753"/>
                <a:gd name="T7" fmla="*/ 2662 h 2662"/>
                <a:gd name="T8" fmla="*/ 1163 w 1753"/>
                <a:gd name="T9" fmla="*/ 0 h 2662"/>
                <a:gd name="T10" fmla="*/ 1163 w 1753"/>
                <a:gd name="T11" fmla="*/ 2662 h 2662"/>
                <a:gd name="T12" fmla="*/ 1753 w 1753"/>
                <a:gd name="T13" fmla="*/ 0 h 2662"/>
                <a:gd name="T14" fmla="*/ 1753 w 1753"/>
                <a:gd name="T15" fmla="*/ 2662 h 2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3" h="2662">
                  <a:moveTo>
                    <a:pt x="0" y="0"/>
                  </a:moveTo>
                  <a:lnTo>
                    <a:pt x="0" y="2662"/>
                  </a:lnTo>
                  <a:moveTo>
                    <a:pt x="582" y="0"/>
                  </a:moveTo>
                  <a:lnTo>
                    <a:pt x="582" y="2662"/>
                  </a:lnTo>
                  <a:moveTo>
                    <a:pt x="1163" y="0"/>
                  </a:moveTo>
                  <a:lnTo>
                    <a:pt x="1163" y="2662"/>
                  </a:lnTo>
                  <a:moveTo>
                    <a:pt x="1753" y="0"/>
                  </a:moveTo>
                  <a:lnTo>
                    <a:pt x="1753" y="2662"/>
                  </a:lnTo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5653691" y="1365251"/>
              <a:ext cx="0" cy="4225925"/>
            </a:xfrm>
            <a:prstGeom prst="line">
              <a:avLst/>
            </a:pr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670551" y="1458913"/>
              <a:ext cx="3159125" cy="4038600"/>
            </a:xfrm>
            <a:custGeom>
              <a:avLst/>
              <a:gdLst>
                <a:gd name="T0" fmla="*/ 0 w 1990"/>
                <a:gd name="T1" fmla="*/ 2544 h 2544"/>
                <a:gd name="T2" fmla="*/ 118 w 1990"/>
                <a:gd name="T3" fmla="*/ 2489 h 2544"/>
                <a:gd name="T4" fmla="*/ 237 w 1990"/>
                <a:gd name="T5" fmla="*/ 2381 h 2544"/>
                <a:gd name="T6" fmla="*/ 0 w 1990"/>
                <a:gd name="T7" fmla="*/ 2317 h 2544"/>
                <a:gd name="T8" fmla="*/ 237 w 1990"/>
                <a:gd name="T9" fmla="*/ 2381 h 2544"/>
                <a:gd name="T10" fmla="*/ 0 w 1990"/>
                <a:gd name="T11" fmla="*/ 2209 h 2544"/>
                <a:gd name="T12" fmla="*/ 237 w 1990"/>
                <a:gd name="T13" fmla="*/ 2154 h 2544"/>
                <a:gd name="T14" fmla="*/ 355 w 1990"/>
                <a:gd name="T15" fmla="*/ 2046 h 2544"/>
                <a:gd name="T16" fmla="*/ 0 w 1990"/>
                <a:gd name="T17" fmla="*/ 1991 h 2544"/>
                <a:gd name="T18" fmla="*/ 355 w 1990"/>
                <a:gd name="T19" fmla="*/ 2046 h 2544"/>
                <a:gd name="T20" fmla="*/ 0 w 1990"/>
                <a:gd name="T21" fmla="*/ 1883 h 2544"/>
                <a:gd name="T22" fmla="*/ 464 w 1990"/>
                <a:gd name="T23" fmla="*/ 1819 h 2544"/>
                <a:gd name="T24" fmla="*/ 700 w 1990"/>
                <a:gd name="T25" fmla="*/ 1711 h 2544"/>
                <a:gd name="T26" fmla="*/ 0 w 1990"/>
                <a:gd name="T27" fmla="*/ 1656 h 2544"/>
                <a:gd name="T28" fmla="*/ 700 w 1990"/>
                <a:gd name="T29" fmla="*/ 1711 h 2544"/>
                <a:gd name="T30" fmla="*/ 0 w 1990"/>
                <a:gd name="T31" fmla="*/ 1548 h 2544"/>
                <a:gd name="T32" fmla="*/ 818 w 1990"/>
                <a:gd name="T33" fmla="*/ 1493 h 2544"/>
                <a:gd name="T34" fmla="*/ 818 w 1990"/>
                <a:gd name="T35" fmla="*/ 1385 h 2544"/>
                <a:gd name="T36" fmla="*/ 0 w 1990"/>
                <a:gd name="T37" fmla="*/ 1321 h 2544"/>
                <a:gd name="T38" fmla="*/ 818 w 1990"/>
                <a:gd name="T39" fmla="*/ 1385 h 2544"/>
                <a:gd name="T40" fmla="*/ 0 w 1990"/>
                <a:gd name="T41" fmla="*/ 1213 h 2544"/>
                <a:gd name="T42" fmla="*/ 936 w 1990"/>
                <a:gd name="T43" fmla="*/ 1158 h 2544"/>
                <a:gd name="T44" fmla="*/ 936 w 1990"/>
                <a:gd name="T45" fmla="*/ 1050 h 2544"/>
                <a:gd name="T46" fmla="*/ 0 w 1990"/>
                <a:gd name="T47" fmla="*/ 996 h 2544"/>
                <a:gd name="T48" fmla="*/ 936 w 1990"/>
                <a:gd name="T49" fmla="*/ 1050 h 2544"/>
                <a:gd name="T50" fmla="*/ 0 w 1990"/>
                <a:gd name="T51" fmla="*/ 887 h 2544"/>
                <a:gd name="T52" fmla="*/ 1399 w 1990"/>
                <a:gd name="T53" fmla="*/ 823 h 2544"/>
                <a:gd name="T54" fmla="*/ 1517 w 1990"/>
                <a:gd name="T55" fmla="*/ 715 h 2544"/>
                <a:gd name="T56" fmla="*/ 0 w 1990"/>
                <a:gd name="T57" fmla="*/ 661 h 2544"/>
                <a:gd name="T58" fmla="*/ 1517 w 1990"/>
                <a:gd name="T59" fmla="*/ 715 h 2544"/>
                <a:gd name="T60" fmla="*/ 0 w 1990"/>
                <a:gd name="T61" fmla="*/ 552 h 2544"/>
                <a:gd name="T62" fmla="*/ 1517 w 1990"/>
                <a:gd name="T63" fmla="*/ 498 h 2544"/>
                <a:gd name="T64" fmla="*/ 1635 w 1990"/>
                <a:gd name="T65" fmla="*/ 389 h 2544"/>
                <a:gd name="T66" fmla="*/ 0 w 1990"/>
                <a:gd name="T67" fmla="*/ 326 h 2544"/>
                <a:gd name="T68" fmla="*/ 1635 w 1990"/>
                <a:gd name="T69" fmla="*/ 389 h 2544"/>
                <a:gd name="T70" fmla="*/ 0 w 1990"/>
                <a:gd name="T71" fmla="*/ 217 h 2544"/>
                <a:gd name="T72" fmla="*/ 1635 w 1990"/>
                <a:gd name="T73" fmla="*/ 163 h 2544"/>
                <a:gd name="T74" fmla="*/ 1990 w 1990"/>
                <a:gd name="T75" fmla="*/ 54 h 2544"/>
                <a:gd name="T76" fmla="*/ 0 w 1990"/>
                <a:gd name="T77" fmla="*/ 0 h 2544"/>
                <a:gd name="T78" fmla="*/ 1990 w 1990"/>
                <a:gd name="T79" fmla="*/ 54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0" h="2544">
                  <a:moveTo>
                    <a:pt x="118" y="2544"/>
                  </a:moveTo>
                  <a:lnTo>
                    <a:pt x="0" y="2544"/>
                  </a:lnTo>
                  <a:lnTo>
                    <a:pt x="0" y="2489"/>
                  </a:lnTo>
                  <a:lnTo>
                    <a:pt x="118" y="2489"/>
                  </a:lnTo>
                  <a:lnTo>
                    <a:pt x="118" y="2544"/>
                  </a:lnTo>
                  <a:close/>
                  <a:moveTo>
                    <a:pt x="237" y="2381"/>
                  </a:moveTo>
                  <a:lnTo>
                    <a:pt x="0" y="2381"/>
                  </a:lnTo>
                  <a:lnTo>
                    <a:pt x="0" y="2317"/>
                  </a:lnTo>
                  <a:lnTo>
                    <a:pt x="237" y="2317"/>
                  </a:lnTo>
                  <a:lnTo>
                    <a:pt x="237" y="2381"/>
                  </a:lnTo>
                  <a:close/>
                  <a:moveTo>
                    <a:pt x="237" y="2209"/>
                  </a:moveTo>
                  <a:lnTo>
                    <a:pt x="0" y="2209"/>
                  </a:lnTo>
                  <a:lnTo>
                    <a:pt x="0" y="2154"/>
                  </a:lnTo>
                  <a:lnTo>
                    <a:pt x="237" y="2154"/>
                  </a:lnTo>
                  <a:lnTo>
                    <a:pt x="237" y="2209"/>
                  </a:lnTo>
                  <a:close/>
                  <a:moveTo>
                    <a:pt x="355" y="2046"/>
                  </a:moveTo>
                  <a:lnTo>
                    <a:pt x="0" y="2046"/>
                  </a:lnTo>
                  <a:lnTo>
                    <a:pt x="0" y="1991"/>
                  </a:lnTo>
                  <a:lnTo>
                    <a:pt x="355" y="1991"/>
                  </a:lnTo>
                  <a:lnTo>
                    <a:pt x="355" y="2046"/>
                  </a:lnTo>
                  <a:close/>
                  <a:moveTo>
                    <a:pt x="464" y="1883"/>
                  </a:moveTo>
                  <a:lnTo>
                    <a:pt x="0" y="1883"/>
                  </a:lnTo>
                  <a:lnTo>
                    <a:pt x="0" y="1819"/>
                  </a:lnTo>
                  <a:lnTo>
                    <a:pt x="464" y="1819"/>
                  </a:lnTo>
                  <a:lnTo>
                    <a:pt x="464" y="1883"/>
                  </a:lnTo>
                  <a:close/>
                  <a:moveTo>
                    <a:pt x="700" y="1711"/>
                  </a:moveTo>
                  <a:lnTo>
                    <a:pt x="0" y="1711"/>
                  </a:lnTo>
                  <a:lnTo>
                    <a:pt x="0" y="1656"/>
                  </a:lnTo>
                  <a:lnTo>
                    <a:pt x="700" y="1656"/>
                  </a:lnTo>
                  <a:lnTo>
                    <a:pt x="700" y="1711"/>
                  </a:lnTo>
                  <a:close/>
                  <a:moveTo>
                    <a:pt x="818" y="1548"/>
                  </a:moveTo>
                  <a:lnTo>
                    <a:pt x="0" y="1548"/>
                  </a:lnTo>
                  <a:lnTo>
                    <a:pt x="0" y="1493"/>
                  </a:lnTo>
                  <a:lnTo>
                    <a:pt x="818" y="1493"/>
                  </a:lnTo>
                  <a:lnTo>
                    <a:pt x="818" y="1548"/>
                  </a:lnTo>
                  <a:close/>
                  <a:moveTo>
                    <a:pt x="818" y="1385"/>
                  </a:moveTo>
                  <a:lnTo>
                    <a:pt x="0" y="1385"/>
                  </a:lnTo>
                  <a:lnTo>
                    <a:pt x="0" y="1321"/>
                  </a:lnTo>
                  <a:lnTo>
                    <a:pt x="818" y="1321"/>
                  </a:lnTo>
                  <a:lnTo>
                    <a:pt x="818" y="1385"/>
                  </a:lnTo>
                  <a:close/>
                  <a:moveTo>
                    <a:pt x="936" y="1213"/>
                  </a:moveTo>
                  <a:lnTo>
                    <a:pt x="0" y="1213"/>
                  </a:lnTo>
                  <a:lnTo>
                    <a:pt x="0" y="1158"/>
                  </a:lnTo>
                  <a:lnTo>
                    <a:pt x="936" y="1158"/>
                  </a:lnTo>
                  <a:lnTo>
                    <a:pt x="936" y="1213"/>
                  </a:lnTo>
                  <a:close/>
                  <a:moveTo>
                    <a:pt x="936" y="1050"/>
                  </a:moveTo>
                  <a:lnTo>
                    <a:pt x="0" y="1050"/>
                  </a:lnTo>
                  <a:lnTo>
                    <a:pt x="0" y="996"/>
                  </a:lnTo>
                  <a:lnTo>
                    <a:pt x="936" y="996"/>
                  </a:lnTo>
                  <a:lnTo>
                    <a:pt x="936" y="1050"/>
                  </a:lnTo>
                  <a:close/>
                  <a:moveTo>
                    <a:pt x="1399" y="887"/>
                  </a:moveTo>
                  <a:lnTo>
                    <a:pt x="0" y="887"/>
                  </a:lnTo>
                  <a:lnTo>
                    <a:pt x="0" y="823"/>
                  </a:lnTo>
                  <a:lnTo>
                    <a:pt x="1399" y="823"/>
                  </a:lnTo>
                  <a:lnTo>
                    <a:pt x="1399" y="887"/>
                  </a:lnTo>
                  <a:close/>
                  <a:moveTo>
                    <a:pt x="1517" y="715"/>
                  </a:moveTo>
                  <a:lnTo>
                    <a:pt x="0" y="715"/>
                  </a:lnTo>
                  <a:lnTo>
                    <a:pt x="0" y="661"/>
                  </a:lnTo>
                  <a:lnTo>
                    <a:pt x="1517" y="661"/>
                  </a:lnTo>
                  <a:lnTo>
                    <a:pt x="1517" y="715"/>
                  </a:lnTo>
                  <a:close/>
                  <a:moveTo>
                    <a:pt x="1517" y="552"/>
                  </a:moveTo>
                  <a:lnTo>
                    <a:pt x="0" y="552"/>
                  </a:lnTo>
                  <a:lnTo>
                    <a:pt x="0" y="498"/>
                  </a:lnTo>
                  <a:lnTo>
                    <a:pt x="1517" y="498"/>
                  </a:lnTo>
                  <a:lnTo>
                    <a:pt x="1517" y="552"/>
                  </a:lnTo>
                  <a:close/>
                  <a:moveTo>
                    <a:pt x="1635" y="389"/>
                  </a:moveTo>
                  <a:lnTo>
                    <a:pt x="0" y="389"/>
                  </a:lnTo>
                  <a:lnTo>
                    <a:pt x="0" y="326"/>
                  </a:lnTo>
                  <a:lnTo>
                    <a:pt x="1635" y="326"/>
                  </a:lnTo>
                  <a:lnTo>
                    <a:pt x="1635" y="389"/>
                  </a:lnTo>
                  <a:close/>
                  <a:moveTo>
                    <a:pt x="1635" y="217"/>
                  </a:moveTo>
                  <a:lnTo>
                    <a:pt x="0" y="217"/>
                  </a:lnTo>
                  <a:lnTo>
                    <a:pt x="0" y="163"/>
                  </a:lnTo>
                  <a:lnTo>
                    <a:pt x="1635" y="163"/>
                  </a:lnTo>
                  <a:lnTo>
                    <a:pt x="1635" y="217"/>
                  </a:lnTo>
                  <a:close/>
                  <a:moveTo>
                    <a:pt x="199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990" y="0"/>
                  </a:lnTo>
                  <a:lnTo>
                    <a:pt x="1990" y="54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tx2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634037" y="5702301"/>
              <a:ext cx="116352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662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  <a:endParaRPr lang="fi-FI" alt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561138" y="5702301"/>
              <a:ext cx="116352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662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  <a:endParaRPr lang="fi-FI" alt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445376" y="5702301"/>
              <a:ext cx="232702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662">
                  <a:solidFill>
                    <a:schemeClr val="accent1"/>
                  </a:solidFill>
                  <a:latin typeface="Calibri" panose="020F0502020204030204" pitchFamily="34" charset="0"/>
                </a:rPr>
                <a:t>10</a:t>
              </a:r>
              <a:endParaRPr lang="fi-FI" alt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8372476" y="5702301"/>
              <a:ext cx="232702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662">
                  <a:solidFill>
                    <a:schemeClr val="accent1"/>
                  </a:solidFill>
                  <a:latin typeface="Calibri" panose="020F0502020204030204" pitchFamily="34" charset="0"/>
                </a:rPr>
                <a:t>15</a:t>
              </a:r>
              <a:endParaRPr lang="fi-FI" alt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9301163" y="5702301"/>
              <a:ext cx="232702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662">
                  <a:solidFill>
                    <a:schemeClr val="accent1"/>
                  </a:solidFill>
                  <a:latin typeface="Calibri" panose="020F0502020204030204" pitchFamily="34" charset="0"/>
                </a:rPr>
                <a:t>20</a:t>
              </a:r>
              <a:endParaRPr lang="fi-FI" altLang="fi-FI" sz="2215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81089" y="4289426"/>
              <a:ext cx="1555357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844083"/>
              <a:r>
                <a:rPr lang="fi-FI" altLang="fi-FI" sz="1662" b="1" i="1" u="sng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Varhaiskasvatus</a:t>
              </a:r>
              <a:endParaRPr lang="fi-FI" altLang="fi-FI" sz="2215" b="1" i="1" u="sng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461644" y="2971801"/>
              <a:ext cx="1084326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844083"/>
              <a:r>
                <a:rPr lang="fi-FI" altLang="fi-FI" sz="1662" b="1" i="1" u="sng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Toinen aste</a:t>
              </a:r>
              <a:endParaRPr lang="fi-FI" altLang="fi-FI" sz="2215" b="1" i="1" u="sng" dirty="0">
                <a:solidFill>
                  <a:schemeClr val="accent1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268924" y="2181226"/>
              <a:ext cx="1270696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844083"/>
              <a:r>
                <a:rPr lang="fi-FI" altLang="fi-FI" sz="1662" b="1" i="1" u="sng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Korkeakoulut</a:t>
              </a:r>
              <a:endParaRPr lang="fi-FI" altLang="fi-FI" sz="2215" b="1" i="1" u="sng" dirty="0">
                <a:solidFill>
                  <a:schemeClr val="accent1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69150" y="1654176"/>
              <a:ext cx="1172057" cy="27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844083"/>
              <a:r>
                <a:rPr lang="fi-FI" altLang="fi-FI" sz="1662" b="1" i="1" u="sng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Perusopetus</a:t>
              </a:r>
              <a:endParaRPr lang="fi-FI" altLang="fi-FI" sz="2215" b="1" i="1" u="sng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13159" y="1547447"/>
            <a:ext cx="2304733" cy="2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62" u="sng" dirty="0">
                <a:latin typeface="Calibri" panose="020F0502020204030204" pitchFamily="34" charset="0"/>
              </a:rPr>
              <a:t>Opettajan osaamisen malli</a:t>
            </a:r>
            <a:endParaRPr lang="fi-FI" altLang="fi-FI" sz="2215" u="sng" dirty="0"/>
          </a:p>
        </p:txBody>
      </p:sp>
    </p:spTree>
    <p:extLst>
      <p:ext uri="{BB962C8B-B14F-4D97-AF65-F5344CB8AC3E}">
        <p14:creationId xmlns:p14="http://schemas.microsoft.com/office/powerpoint/2010/main" val="7100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8" grpId="0"/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48" y="1199089"/>
            <a:ext cx="5144130" cy="51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763688" y="434499"/>
            <a:ext cx="651395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b="1" dirty="0">
                <a:latin typeface="Arial" panose="020B0604020202020204" pitchFamily="34" charset="0"/>
                <a:cs typeface="Arial" panose="020B0604020202020204" pitchFamily="34" charset="0"/>
              </a:rPr>
              <a:t>Hankkeen kohderyhmä/-ryhmät </a:t>
            </a:r>
            <a:endParaRPr lang="fi-FI" sz="22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554" y="1566527"/>
            <a:ext cx="4285746" cy="4619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Lastentarhanopettajan peruskoulutus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Luokanopettajan peruskoulutus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Aineenopettajan peruskoulutus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Erityisopettajan peruskoulutus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Opinto-ohjaajakoulutus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Ammatillinen opettajankoulutus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Johtamiskoulutus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Lastentarhanopettajien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Luokanopettajien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Aineenopettajien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Opinto-ohjaajien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Erityisopettajien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Ammatillinen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Johtaminen täydennyskoulutus</a:t>
            </a:r>
          </a:p>
          <a:p>
            <a:pPr algn="r">
              <a:lnSpc>
                <a:spcPts val="1662"/>
              </a:lnSpc>
              <a:spcAft>
                <a:spcPts val="738"/>
              </a:spcAft>
            </a:pPr>
            <a:r>
              <a:rPr lang="fi-FI" sz="184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Opettajaopiskelijat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49147" y="3658439"/>
            <a:ext cx="7776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6200000">
            <a:off x="-1639213" y="3266024"/>
            <a:ext cx="438998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46"/>
              </a:lnSpc>
              <a:spcAft>
                <a:spcPts val="738"/>
              </a:spcAft>
            </a:pPr>
            <a:r>
              <a:rPr lang="fi-FI" sz="2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Täydennyskoulutus+    Peruskoulutus</a:t>
            </a:r>
            <a:br>
              <a:rPr lang="fi-FI" sz="2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21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perehdyttämis</a:t>
            </a:r>
            <a:r>
              <a:rPr lang="fi-FI" sz="2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br>
              <a:rPr lang="fi-FI" sz="2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9399" y="1205250"/>
            <a:ext cx="3506088" cy="3103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ts val="1662"/>
              </a:lnSpc>
              <a:spcAft>
                <a:spcPts val="738"/>
              </a:spcAft>
            </a:pPr>
            <a:r>
              <a:rPr lang="fi-FI" sz="170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0    2    4    6    8   10  12  14  16  18  20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49147" y="5761327"/>
            <a:ext cx="7776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kstiruutu 2"/>
          <p:cNvSpPr txBox="1"/>
          <p:nvPr/>
        </p:nvSpPr>
        <p:spPr>
          <a:xfrm>
            <a:off x="1691944" y="536736"/>
            <a:ext cx="7976271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b="1" dirty="0">
                <a:latin typeface="Arial" panose="020B0604020202020204" pitchFamily="34" charset="0"/>
                <a:cs typeface="Arial" panose="020B0604020202020204" pitchFamily="34" charset="0"/>
              </a:rPr>
              <a:t>Missä määrin hankkeessa on onnistuttu seuraavissa asioissa vastausajankohtaan mennessä</a:t>
            </a:r>
            <a:endParaRPr lang="fi-FI" sz="22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8542" y="5949281"/>
            <a:ext cx="4677069" cy="615553"/>
            <a:chOff x="4668274" y="5833110"/>
            <a:chExt cx="5066824" cy="666849"/>
          </a:xfrm>
        </p:grpSpPr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5541124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 dirty="0">
                  <a:latin typeface="Calibri" panose="020F0502020204030204" pitchFamily="34" charset="0"/>
                </a:rPr>
                <a:t>1,00</a:t>
              </a:r>
              <a:endParaRPr lang="fi-FI" altLang="fi-FI" sz="2215" dirty="0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6543551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>
                  <a:latin typeface="Calibri" panose="020F0502020204030204" pitchFamily="34" charset="0"/>
                </a:rPr>
                <a:t>2,00</a:t>
              </a:r>
              <a:endParaRPr lang="fi-FI" altLang="fi-FI" sz="2215"/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7575426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>
                  <a:latin typeface="Calibri" panose="020F0502020204030204" pitchFamily="34" charset="0"/>
                </a:rPr>
                <a:t>3,00</a:t>
              </a:r>
              <a:endParaRPr lang="fi-FI" altLang="fi-FI" sz="2215"/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8559595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 dirty="0">
                  <a:latin typeface="Calibri" panose="020F0502020204030204" pitchFamily="34" charset="0"/>
                </a:rPr>
                <a:t>4,00</a:t>
              </a:r>
              <a:endParaRPr lang="fi-FI" altLang="fi-FI" sz="2215" dirty="0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4668274" y="5837408"/>
              <a:ext cx="860791" cy="44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844083">
                <a:lnSpc>
                  <a:spcPts val="1569"/>
                </a:lnSpc>
              </a:pPr>
              <a:r>
                <a:rPr lang="fi-FI" altLang="fi-FI" sz="1477" i="1" dirty="0">
                  <a:latin typeface="Calibri" panose="020F0502020204030204" pitchFamily="34" charset="0"/>
                </a:rPr>
                <a:t>Ei ole</a:t>
              </a:r>
              <a:br>
                <a:rPr lang="fi-FI" altLang="fi-FI" sz="1477" i="1" dirty="0">
                  <a:latin typeface="Calibri" panose="020F0502020204030204" pitchFamily="34" charset="0"/>
                </a:rPr>
              </a:br>
              <a:r>
                <a:rPr lang="fi-FI" altLang="fi-FI" sz="1477" i="1" dirty="0">
                  <a:latin typeface="Calibri" panose="020F0502020204030204" pitchFamily="34" charset="0"/>
                </a:rPr>
                <a:t>onnistuttu</a:t>
              </a:r>
              <a:endParaRPr lang="fi-FI" altLang="fi-FI" sz="2215" i="1" dirty="0"/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8985449" y="5833110"/>
              <a:ext cx="749649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>
                <a:lnSpc>
                  <a:spcPts val="1569"/>
                </a:lnSpc>
              </a:pPr>
              <a:r>
                <a:rPr lang="fi-FI" altLang="fi-FI" sz="1477" i="1" dirty="0">
                  <a:latin typeface="Calibri" panose="020F0502020204030204" pitchFamily="34" charset="0"/>
                </a:rPr>
                <a:t>On</a:t>
              </a:r>
              <a:br>
                <a:rPr lang="fi-FI" altLang="fi-FI" sz="1477" i="1" dirty="0">
                  <a:latin typeface="Calibri" panose="020F0502020204030204" pitchFamily="34" charset="0"/>
                </a:rPr>
              </a:br>
              <a:r>
                <a:rPr lang="fi-FI" altLang="fi-FI" sz="1477" i="1" dirty="0" smtClean="0">
                  <a:latin typeface="Calibri" panose="020F0502020204030204" pitchFamily="34" charset="0"/>
                </a:rPr>
                <a:t>onnistut-</a:t>
              </a:r>
              <a:br>
                <a:rPr lang="fi-FI" altLang="fi-FI" sz="1477" i="1" dirty="0" smtClean="0">
                  <a:latin typeface="Calibri" panose="020F0502020204030204" pitchFamily="34" charset="0"/>
                </a:rPr>
              </a:br>
              <a:r>
                <a:rPr lang="fi-FI" altLang="fi-FI" sz="1477" i="1" dirty="0" err="1" smtClean="0">
                  <a:latin typeface="Calibri" panose="020F0502020204030204" pitchFamily="34" charset="0"/>
                </a:rPr>
                <a:t>tu</a:t>
              </a:r>
              <a:endParaRPr lang="fi-FI" altLang="fi-FI" sz="2215" i="1" dirty="0"/>
            </a:p>
          </p:txBody>
        </p:sp>
      </p:grp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6360726" y="2059568"/>
            <a:ext cx="1894743" cy="3776297"/>
          </a:xfrm>
          <a:custGeom>
            <a:avLst/>
            <a:gdLst>
              <a:gd name="T0" fmla="*/ 0 w 1293"/>
              <a:gd name="T1" fmla="*/ 0 h 2577"/>
              <a:gd name="T2" fmla="*/ 0 w 1293"/>
              <a:gd name="T3" fmla="*/ 2577 h 2577"/>
              <a:gd name="T4" fmla="*/ 643 w 1293"/>
              <a:gd name="T5" fmla="*/ 0 h 2577"/>
              <a:gd name="T6" fmla="*/ 643 w 1293"/>
              <a:gd name="T7" fmla="*/ 2577 h 2577"/>
              <a:gd name="T8" fmla="*/ 1293 w 1293"/>
              <a:gd name="T9" fmla="*/ 0 h 2577"/>
              <a:gd name="T10" fmla="*/ 1293 w 1293"/>
              <a:gd name="T11" fmla="*/ 2577 h 2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3" h="2577">
                <a:moveTo>
                  <a:pt x="0" y="0"/>
                </a:moveTo>
                <a:lnTo>
                  <a:pt x="0" y="2577"/>
                </a:lnTo>
                <a:moveTo>
                  <a:pt x="643" y="0"/>
                </a:moveTo>
                <a:lnTo>
                  <a:pt x="643" y="2577"/>
                </a:lnTo>
                <a:moveTo>
                  <a:pt x="1293" y="0"/>
                </a:moveTo>
                <a:lnTo>
                  <a:pt x="1293" y="2577"/>
                </a:lnTo>
              </a:path>
            </a:pathLst>
          </a:custGeom>
          <a:noFill/>
          <a:ln w="285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fi-FI" sz="2215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5412622" y="2143096"/>
            <a:ext cx="1973874" cy="3597520"/>
          </a:xfrm>
          <a:custGeom>
            <a:avLst/>
            <a:gdLst>
              <a:gd name="T0" fmla="*/ 0 w 1347"/>
              <a:gd name="T1" fmla="*/ 2455 h 2455"/>
              <a:gd name="T2" fmla="*/ 804 w 1347"/>
              <a:gd name="T3" fmla="*/ 2394 h 2455"/>
              <a:gd name="T4" fmla="*/ 835 w 1347"/>
              <a:gd name="T5" fmla="*/ 2272 h 2455"/>
              <a:gd name="T6" fmla="*/ 0 w 1347"/>
              <a:gd name="T7" fmla="*/ 2211 h 2455"/>
              <a:gd name="T8" fmla="*/ 835 w 1347"/>
              <a:gd name="T9" fmla="*/ 2272 h 2455"/>
              <a:gd name="T10" fmla="*/ 0 w 1347"/>
              <a:gd name="T11" fmla="*/ 2089 h 2455"/>
              <a:gd name="T12" fmla="*/ 842 w 1347"/>
              <a:gd name="T13" fmla="*/ 2028 h 2455"/>
              <a:gd name="T14" fmla="*/ 850 w 1347"/>
              <a:gd name="T15" fmla="*/ 1906 h 2455"/>
              <a:gd name="T16" fmla="*/ 0 w 1347"/>
              <a:gd name="T17" fmla="*/ 1838 h 2455"/>
              <a:gd name="T18" fmla="*/ 850 w 1347"/>
              <a:gd name="T19" fmla="*/ 1906 h 2455"/>
              <a:gd name="T20" fmla="*/ 0 w 1347"/>
              <a:gd name="T21" fmla="*/ 1723 h 2455"/>
              <a:gd name="T22" fmla="*/ 865 w 1347"/>
              <a:gd name="T23" fmla="*/ 1655 h 2455"/>
              <a:gd name="T24" fmla="*/ 888 w 1347"/>
              <a:gd name="T25" fmla="*/ 1540 h 2455"/>
              <a:gd name="T26" fmla="*/ 0 w 1347"/>
              <a:gd name="T27" fmla="*/ 1472 h 2455"/>
              <a:gd name="T28" fmla="*/ 888 w 1347"/>
              <a:gd name="T29" fmla="*/ 1540 h 2455"/>
              <a:gd name="T30" fmla="*/ 0 w 1347"/>
              <a:gd name="T31" fmla="*/ 1350 h 2455"/>
              <a:gd name="T32" fmla="*/ 903 w 1347"/>
              <a:gd name="T33" fmla="*/ 1289 h 2455"/>
              <a:gd name="T34" fmla="*/ 903 w 1347"/>
              <a:gd name="T35" fmla="*/ 1167 h 2455"/>
              <a:gd name="T36" fmla="*/ 0 w 1347"/>
              <a:gd name="T37" fmla="*/ 1106 h 2455"/>
              <a:gd name="T38" fmla="*/ 903 w 1347"/>
              <a:gd name="T39" fmla="*/ 1167 h 2455"/>
              <a:gd name="T40" fmla="*/ 0 w 1347"/>
              <a:gd name="T41" fmla="*/ 984 h 2455"/>
              <a:gd name="T42" fmla="*/ 911 w 1347"/>
              <a:gd name="T43" fmla="*/ 923 h 2455"/>
              <a:gd name="T44" fmla="*/ 1056 w 1347"/>
              <a:gd name="T45" fmla="*/ 801 h 2455"/>
              <a:gd name="T46" fmla="*/ 0 w 1347"/>
              <a:gd name="T47" fmla="*/ 732 h 2455"/>
              <a:gd name="T48" fmla="*/ 1056 w 1347"/>
              <a:gd name="T49" fmla="*/ 801 h 2455"/>
              <a:gd name="T50" fmla="*/ 0 w 1347"/>
              <a:gd name="T51" fmla="*/ 618 h 2455"/>
              <a:gd name="T52" fmla="*/ 1164 w 1347"/>
              <a:gd name="T53" fmla="*/ 549 h 2455"/>
              <a:gd name="T54" fmla="*/ 1294 w 1347"/>
              <a:gd name="T55" fmla="*/ 435 h 2455"/>
              <a:gd name="T56" fmla="*/ 0 w 1347"/>
              <a:gd name="T57" fmla="*/ 366 h 2455"/>
              <a:gd name="T58" fmla="*/ 1294 w 1347"/>
              <a:gd name="T59" fmla="*/ 435 h 2455"/>
              <a:gd name="T60" fmla="*/ 0 w 1347"/>
              <a:gd name="T61" fmla="*/ 251 h 2455"/>
              <a:gd name="T62" fmla="*/ 1294 w 1347"/>
              <a:gd name="T63" fmla="*/ 183 h 2455"/>
              <a:gd name="T64" fmla="*/ 1347 w 1347"/>
              <a:gd name="T65" fmla="*/ 61 h 2455"/>
              <a:gd name="T66" fmla="*/ 0 w 1347"/>
              <a:gd name="T67" fmla="*/ 0 h 2455"/>
              <a:gd name="T68" fmla="*/ 1347 w 1347"/>
              <a:gd name="T69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7" h="2455">
                <a:moveTo>
                  <a:pt x="804" y="2455"/>
                </a:moveTo>
                <a:lnTo>
                  <a:pt x="0" y="2455"/>
                </a:lnTo>
                <a:lnTo>
                  <a:pt x="0" y="2394"/>
                </a:lnTo>
                <a:lnTo>
                  <a:pt x="804" y="2394"/>
                </a:lnTo>
                <a:lnTo>
                  <a:pt x="804" y="2455"/>
                </a:lnTo>
                <a:close/>
                <a:moveTo>
                  <a:pt x="835" y="2272"/>
                </a:moveTo>
                <a:lnTo>
                  <a:pt x="0" y="2272"/>
                </a:lnTo>
                <a:lnTo>
                  <a:pt x="0" y="2211"/>
                </a:lnTo>
                <a:lnTo>
                  <a:pt x="835" y="2211"/>
                </a:lnTo>
                <a:lnTo>
                  <a:pt x="835" y="2272"/>
                </a:lnTo>
                <a:close/>
                <a:moveTo>
                  <a:pt x="842" y="2089"/>
                </a:moveTo>
                <a:lnTo>
                  <a:pt x="0" y="2089"/>
                </a:lnTo>
                <a:lnTo>
                  <a:pt x="0" y="2028"/>
                </a:lnTo>
                <a:lnTo>
                  <a:pt x="842" y="2028"/>
                </a:lnTo>
                <a:lnTo>
                  <a:pt x="842" y="2089"/>
                </a:lnTo>
                <a:close/>
                <a:moveTo>
                  <a:pt x="850" y="1906"/>
                </a:moveTo>
                <a:lnTo>
                  <a:pt x="0" y="1906"/>
                </a:lnTo>
                <a:lnTo>
                  <a:pt x="0" y="1838"/>
                </a:lnTo>
                <a:lnTo>
                  <a:pt x="850" y="1838"/>
                </a:lnTo>
                <a:lnTo>
                  <a:pt x="850" y="1906"/>
                </a:lnTo>
                <a:close/>
                <a:moveTo>
                  <a:pt x="865" y="1723"/>
                </a:moveTo>
                <a:lnTo>
                  <a:pt x="0" y="1723"/>
                </a:lnTo>
                <a:lnTo>
                  <a:pt x="0" y="1655"/>
                </a:lnTo>
                <a:lnTo>
                  <a:pt x="865" y="1655"/>
                </a:lnTo>
                <a:lnTo>
                  <a:pt x="865" y="1723"/>
                </a:lnTo>
                <a:close/>
                <a:moveTo>
                  <a:pt x="888" y="1540"/>
                </a:moveTo>
                <a:lnTo>
                  <a:pt x="0" y="1540"/>
                </a:lnTo>
                <a:lnTo>
                  <a:pt x="0" y="1472"/>
                </a:lnTo>
                <a:lnTo>
                  <a:pt x="888" y="1472"/>
                </a:lnTo>
                <a:lnTo>
                  <a:pt x="888" y="1540"/>
                </a:lnTo>
                <a:close/>
                <a:moveTo>
                  <a:pt x="903" y="1350"/>
                </a:moveTo>
                <a:lnTo>
                  <a:pt x="0" y="1350"/>
                </a:lnTo>
                <a:lnTo>
                  <a:pt x="0" y="1289"/>
                </a:lnTo>
                <a:lnTo>
                  <a:pt x="903" y="1289"/>
                </a:lnTo>
                <a:lnTo>
                  <a:pt x="903" y="1350"/>
                </a:lnTo>
                <a:close/>
                <a:moveTo>
                  <a:pt x="903" y="1167"/>
                </a:moveTo>
                <a:lnTo>
                  <a:pt x="0" y="1167"/>
                </a:lnTo>
                <a:lnTo>
                  <a:pt x="0" y="1106"/>
                </a:lnTo>
                <a:lnTo>
                  <a:pt x="903" y="1106"/>
                </a:lnTo>
                <a:lnTo>
                  <a:pt x="903" y="1167"/>
                </a:lnTo>
                <a:close/>
                <a:moveTo>
                  <a:pt x="911" y="984"/>
                </a:moveTo>
                <a:lnTo>
                  <a:pt x="0" y="984"/>
                </a:lnTo>
                <a:lnTo>
                  <a:pt x="0" y="923"/>
                </a:lnTo>
                <a:lnTo>
                  <a:pt x="911" y="923"/>
                </a:lnTo>
                <a:lnTo>
                  <a:pt x="911" y="984"/>
                </a:lnTo>
                <a:close/>
                <a:moveTo>
                  <a:pt x="1056" y="801"/>
                </a:moveTo>
                <a:lnTo>
                  <a:pt x="0" y="801"/>
                </a:lnTo>
                <a:lnTo>
                  <a:pt x="0" y="732"/>
                </a:lnTo>
                <a:lnTo>
                  <a:pt x="1056" y="732"/>
                </a:lnTo>
                <a:lnTo>
                  <a:pt x="1056" y="801"/>
                </a:lnTo>
                <a:close/>
                <a:moveTo>
                  <a:pt x="1164" y="618"/>
                </a:moveTo>
                <a:lnTo>
                  <a:pt x="0" y="618"/>
                </a:lnTo>
                <a:lnTo>
                  <a:pt x="0" y="549"/>
                </a:lnTo>
                <a:lnTo>
                  <a:pt x="1164" y="549"/>
                </a:lnTo>
                <a:lnTo>
                  <a:pt x="1164" y="618"/>
                </a:lnTo>
                <a:close/>
                <a:moveTo>
                  <a:pt x="1294" y="435"/>
                </a:moveTo>
                <a:lnTo>
                  <a:pt x="0" y="435"/>
                </a:lnTo>
                <a:lnTo>
                  <a:pt x="0" y="366"/>
                </a:lnTo>
                <a:lnTo>
                  <a:pt x="1294" y="366"/>
                </a:lnTo>
                <a:lnTo>
                  <a:pt x="1294" y="435"/>
                </a:lnTo>
                <a:close/>
                <a:moveTo>
                  <a:pt x="1294" y="251"/>
                </a:moveTo>
                <a:lnTo>
                  <a:pt x="0" y="251"/>
                </a:lnTo>
                <a:lnTo>
                  <a:pt x="0" y="183"/>
                </a:lnTo>
                <a:lnTo>
                  <a:pt x="1294" y="183"/>
                </a:lnTo>
                <a:lnTo>
                  <a:pt x="1294" y="251"/>
                </a:lnTo>
                <a:close/>
                <a:moveTo>
                  <a:pt x="1347" y="61"/>
                </a:moveTo>
                <a:lnTo>
                  <a:pt x="0" y="61"/>
                </a:lnTo>
                <a:lnTo>
                  <a:pt x="0" y="0"/>
                </a:lnTo>
                <a:lnTo>
                  <a:pt x="1347" y="0"/>
                </a:lnTo>
                <a:lnTo>
                  <a:pt x="1347" y="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fi-FI" sz="2215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5418483" y="1988840"/>
            <a:ext cx="0" cy="3776297"/>
          </a:xfrm>
          <a:prstGeom prst="line">
            <a:avLst/>
          </a:prstGeom>
          <a:noFill/>
          <a:ln w="285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670984" y="5526279"/>
            <a:ext cx="35939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u="sng" dirty="0">
                <a:latin typeface="Calibri" panose="020F0502020204030204" pitchFamily="34" charset="0"/>
              </a:rPr>
              <a:t>Opiskelijoilla on aktiivinen </a:t>
            </a:r>
            <a:r>
              <a:rPr lang="fi-FI" altLang="fi-FI" sz="1600" dirty="0">
                <a:latin typeface="Calibri" panose="020F0502020204030204" pitchFamily="34" charset="0"/>
              </a:rPr>
              <a:t>rooli hankkeessa</a:t>
            </a:r>
            <a:endParaRPr lang="fi-FI" altLang="fi-FI" sz="16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877510" y="5258114"/>
            <a:ext cx="44796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</a:t>
            </a:r>
            <a:r>
              <a:rPr lang="fi-FI" altLang="fi-FI" sz="1600" u="sng" dirty="0">
                <a:latin typeface="Calibri" panose="020F0502020204030204" pitchFamily="34" charset="0"/>
              </a:rPr>
              <a:t>tuotetaan malleja opettajankouluttajien</a:t>
            </a:r>
            <a:r>
              <a:rPr lang="fi-FI" altLang="fi-FI" sz="1600" dirty="0">
                <a:latin typeface="Calibri" panose="020F0502020204030204" pitchFamily="34" charset="0"/>
              </a:rPr>
              <a:t>…</a:t>
            </a:r>
            <a:endParaRPr lang="fi-FI" altLang="fi-FI" sz="1600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8023" y="4988483"/>
            <a:ext cx="5238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tehdään </a:t>
            </a:r>
            <a:r>
              <a:rPr lang="fi-FI" altLang="fi-FI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yhteistyötä muiden sidosryhmien</a:t>
            </a:r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, kuten</a:t>
            </a:r>
            <a:r>
              <a:rPr lang="fi-FI" altLang="fi-FI" sz="1600" dirty="0">
                <a:latin typeface="Calibri" panose="020F0502020204030204" pitchFamily="34" charset="0"/>
              </a:rPr>
              <a:t>…</a:t>
            </a:r>
            <a:endParaRPr lang="fi-FI" altLang="fi-FI" sz="1600" dirty="0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089509" y="4718853"/>
            <a:ext cx="32076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Toimijat </a:t>
            </a:r>
            <a:r>
              <a:rPr lang="fi-FI" altLang="fi-FI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verkostoituvat ulkopuolisten</a:t>
            </a:r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fi-FI" altLang="fi-FI" sz="1600" dirty="0">
              <a:solidFill>
                <a:srgbClr val="FF0000"/>
              </a:solidFill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106127" y="4449222"/>
            <a:ext cx="41544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Kohdehenkilöiden </a:t>
            </a:r>
            <a:r>
              <a:rPr lang="fi-FI" altLang="fi-FI" sz="1600" u="sng" dirty="0">
                <a:latin typeface="Calibri" panose="020F0502020204030204" pitchFamily="34" charset="0"/>
              </a:rPr>
              <a:t>lähtötilanne otetaan huomioon</a:t>
            </a:r>
            <a:endParaRPr lang="fi-FI" altLang="fi-FI" sz="1600" u="sng" dirty="0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-68359" y="4179591"/>
            <a:ext cx="53391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Opettajankoulut./opettajat </a:t>
            </a:r>
            <a:r>
              <a:rPr lang="fi-FI" altLang="fi-FI" sz="1600" u="sng" dirty="0">
                <a:latin typeface="Calibri" panose="020F0502020204030204" pitchFamily="34" charset="0"/>
              </a:rPr>
              <a:t>ovat mukana asettamassa tavoitteita</a:t>
            </a:r>
            <a:endParaRPr lang="fi-FI" altLang="fi-FI" sz="1600" dirty="0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542143" y="3909960"/>
            <a:ext cx="4828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u="sng" dirty="0">
                <a:latin typeface="Calibri" panose="020F0502020204030204" pitchFamily="34" charset="0"/>
              </a:rPr>
              <a:t>Opettajankouluttajat/opettajat osallistuvat </a:t>
            </a:r>
            <a:r>
              <a:rPr lang="fi-FI" altLang="fi-FI" sz="1600" dirty="0">
                <a:latin typeface="Calibri" panose="020F0502020204030204" pitchFamily="34" charset="0"/>
              </a:rPr>
              <a:t>hankkeeseen…</a:t>
            </a:r>
            <a:endParaRPr lang="fi-FI" altLang="fi-FI" sz="1600" dirty="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35536" y="3637399"/>
            <a:ext cx="49509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Hankkeessa tehdään </a:t>
            </a:r>
            <a:r>
              <a:rPr lang="fi-FI" altLang="fi-FI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yhteistyötä kansallisten opetuksen </a:t>
            </a:r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ja…</a:t>
            </a:r>
            <a:endParaRPr lang="fi-FI" altLang="fi-FI" sz="1600" dirty="0">
              <a:solidFill>
                <a:srgbClr val="FF0000"/>
              </a:solidFill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1674" y="3369233"/>
            <a:ext cx="52698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Hankkeessa tehdään </a:t>
            </a:r>
            <a:r>
              <a:rPr lang="fi-FI" altLang="fi-FI" sz="1600" u="sng" dirty="0">
                <a:solidFill>
                  <a:srgbClr val="FF0000"/>
                </a:solidFill>
                <a:latin typeface="Calibri" panose="020F0502020204030204" pitchFamily="34" charset="0"/>
              </a:rPr>
              <a:t>yhteistyötä asiantuntijaverkostojen </a:t>
            </a:r>
            <a:r>
              <a:rPr lang="fi-FI" altLang="fi-FI" sz="1600" dirty="0">
                <a:solidFill>
                  <a:srgbClr val="FF0000"/>
                </a:solidFill>
                <a:latin typeface="Calibri" panose="020F0502020204030204" pitchFamily="34" charset="0"/>
              </a:rPr>
              <a:t>kanssa</a:t>
            </a:r>
            <a:endParaRPr lang="fi-FI" altLang="fi-FI" sz="1600" dirty="0">
              <a:solidFill>
                <a:srgbClr val="FF0000"/>
              </a:solidFill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159891" y="3099602"/>
            <a:ext cx="31011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Toimijat </a:t>
            </a:r>
            <a:r>
              <a:rPr lang="fi-FI" altLang="fi-FI" sz="1600" u="sng" dirty="0">
                <a:latin typeface="Calibri" panose="020F0502020204030204" pitchFamily="34" charset="0"/>
              </a:rPr>
              <a:t>verkostoituvat</a:t>
            </a:r>
            <a:r>
              <a:rPr lang="fi-FI" altLang="fi-FI" sz="1600" dirty="0">
                <a:latin typeface="Calibri" panose="020F0502020204030204" pitchFamily="34" charset="0"/>
              </a:rPr>
              <a:t> yksikön sisällä</a:t>
            </a:r>
            <a:endParaRPr lang="fi-FI" altLang="fi-FI" sz="1600" dirty="0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03528" y="2829971"/>
            <a:ext cx="5076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u="sng" dirty="0">
                <a:latin typeface="Calibri" panose="020F0502020204030204" pitchFamily="34" charset="0"/>
              </a:rPr>
              <a:t>Tapaamiset ja työskentely rytmittyvät </a:t>
            </a:r>
            <a:r>
              <a:rPr lang="fi-FI" altLang="fi-FI" sz="1600" dirty="0">
                <a:latin typeface="Calibri" panose="020F0502020204030204" pitchFamily="34" charset="0"/>
              </a:rPr>
              <a:t>tarkoituksenmukaisesti</a:t>
            </a:r>
            <a:endParaRPr lang="fi-FI" altLang="fi-FI" sz="1600" dirty="0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2150393" y="2583750"/>
            <a:ext cx="31316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toimitaan </a:t>
            </a:r>
            <a:r>
              <a:rPr lang="fi-FI" altLang="fi-FI" sz="1600" u="sng" dirty="0">
                <a:latin typeface="Calibri" panose="020F0502020204030204" pitchFamily="34" charset="0"/>
              </a:rPr>
              <a:t>tavoitteellisesti</a:t>
            </a:r>
            <a:endParaRPr lang="fi-FI" altLang="fi-FI" sz="1600" u="sng" dirty="0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851170" y="2314119"/>
            <a:ext cx="34469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toimitaan </a:t>
            </a:r>
            <a:r>
              <a:rPr lang="fi-FI" altLang="fi-FI" sz="1600" u="sng" dirty="0">
                <a:latin typeface="Calibri" panose="020F0502020204030204" pitchFamily="34" charset="0"/>
              </a:rPr>
              <a:t>vuorovaikutteisesti</a:t>
            </a:r>
            <a:endParaRPr lang="fi-FI" altLang="fi-FI" sz="1600" u="sng" dirty="0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1647714" y="2044488"/>
            <a:ext cx="3660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toimitaan </a:t>
            </a:r>
            <a:r>
              <a:rPr lang="fi-FI" altLang="fi-FI" sz="1600" u="sng" dirty="0">
                <a:latin typeface="Calibri" panose="020F0502020204030204" pitchFamily="34" charset="0"/>
              </a:rPr>
              <a:t>tutkimusperustaisesti</a:t>
            </a:r>
            <a:endParaRPr lang="fi-FI" altLang="fi-FI" sz="1600" u="sng" dirty="0"/>
          </a:p>
        </p:txBody>
      </p:sp>
      <p:sp>
        <p:nvSpPr>
          <p:cNvPr id="61" name="Rounded Rectangle 60"/>
          <p:cNvSpPr/>
          <p:nvPr/>
        </p:nvSpPr>
        <p:spPr>
          <a:xfrm>
            <a:off x="232641" y="1997669"/>
            <a:ext cx="8803855" cy="84883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15"/>
          </a:p>
        </p:txBody>
      </p:sp>
    </p:spTree>
    <p:extLst>
      <p:ext uri="{BB962C8B-B14F-4D97-AF65-F5344CB8AC3E}">
        <p14:creationId xmlns:p14="http://schemas.microsoft.com/office/powerpoint/2010/main" val="26465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6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8024" y="5805265"/>
            <a:ext cx="4453163" cy="615553"/>
            <a:chOff x="4668274" y="5833110"/>
            <a:chExt cx="4824258" cy="666849"/>
          </a:xfrm>
        </p:grpSpPr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5541124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 dirty="0">
                  <a:latin typeface="Calibri" panose="020F0502020204030204" pitchFamily="34" charset="0"/>
                </a:rPr>
                <a:t>1,00</a:t>
              </a:r>
              <a:endParaRPr lang="fi-FI" altLang="fi-FI" sz="2215" dirty="0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6543551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 dirty="0">
                  <a:latin typeface="Calibri" panose="020F0502020204030204" pitchFamily="34" charset="0"/>
                </a:rPr>
                <a:t>2,00</a:t>
              </a:r>
              <a:endParaRPr lang="fi-FI" altLang="fi-FI" sz="2215" dirty="0"/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7575426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>
                  <a:latin typeface="Calibri" panose="020F0502020204030204" pitchFamily="34" charset="0"/>
                </a:rPr>
                <a:t>3,00</a:t>
              </a:r>
              <a:endParaRPr lang="fi-FI" altLang="fi-FI" sz="2215"/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8559595" y="5886563"/>
              <a:ext cx="362947" cy="246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/>
              <a:r>
                <a:rPr lang="fi-FI" altLang="fi-FI" sz="1477" dirty="0">
                  <a:latin typeface="Calibri" panose="020F0502020204030204" pitchFamily="34" charset="0"/>
                </a:rPr>
                <a:t>4,00</a:t>
              </a:r>
              <a:endParaRPr lang="fi-FI" altLang="fi-FI" sz="2215" dirty="0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4668274" y="5837408"/>
              <a:ext cx="860791" cy="44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844083">
                <a:lnSpc>
                  <a:spcPts val="1569"/>
                </a:lnSpc>
              </a:pPr>
              <a:r>
                <a:rPr lang="fi-FI" altLang="fi-FI" sz="1477" i="1" dirty="0">
                  <a:latin typeface="Calibri" panose="020F0502020204030204" pitchFamily="34" charset="0"/>
                </a:rPr>
                <a:t>Ei ole</a:t>
              </a:r>
              <a:br>
                <a:rPr lang="fi-FI" altLang="fi-FI" sz="1477" i="1" dirty="0">
                  <a:latin typeface="Calibri" panose="020F0502020204030204" pitchFamily="34" charset="0"/>
                </a:rPr>
              </a:br>
              <a:r>
                <a:rPr lang="fi-FI" altLang="fi-FI" sz="1477" i="1" dirty="0">
                  <a:latin typeface="Calibri" panose="020F0502020204030204" pitchFamily="34" charset="0"/>
                </a:rPr>
                <a:t>onnistuttu</a:t>
              </a:r>
              <a:endParaRPr lang="fi-FI" altLang="fi-FI" sz="2215" i="1" dirty="0"/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8985449" y="5833110"/>
              <a:ext cx="507083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844083">
                <a:lnSpc>
                  <a:spcPts val="1569"/>
                </a:lnSpc>
              </a:pPr>
              <a:r>
                <a:rPr lang="fi-FI" altLang="fi-FI" sz="1477" i="1" dirty="0">
                  <a:latin typeface="Calibri" panose="020F0502020204030204" pitchFamily="34" charset="0"/>
                </a:rPr>
                <a:t>On</a:t>
              </a:r>
              <a:br>
                <a:rPr lang="fi-FI" altLang="fi-FI" sz="1477" i="1" dirty="0">
                  <a:latin typeface="Calibri" panose="020F0502020204030204" pitchFamily="34" charset="0"/>
                </a:rPr>
              </a:br>
              <a:r>
                <a:rPr lang="fi-FI" altLang="fi-FI" sz="1477" i="1" dirty="0" err="1" smtClean="0">
                  <a:latin typeface="Calibri" panose="020F0502020204030204" pitchFamily="34" charset="0"/>
                </a:rPr>
                <a:t>onnis-</a:t>
              </a:r>
              <a:r>
                <a:rPr lang="fi-FI" altLang="fi-FI" sz="1477" i="1" dirty="0" smtClean="0">
                  <a:latin typeface="Calibri" panose="020F0502020204030204" pitchFamily="34" charset="0"/>
                </a:rPr>
                <a:t/>
              </a:r>
              <a:br>
                <a:rPr lang="fi-FI" altLang="fi-FI" sz="1477" i="1" dirty="0" smtClean="0">
                  <a:latin typeface="Calibri" panose="020F0502020204030204" pitchFamily="34" charset="0"/>
                </a:rPr>
              </a:br>
              <a:r>
                <a:rPr lang="fi-FI" altLang="fi-FI" sz="1477" i="1" dirty="0" smtClean="0">
                  <a:latin typeface="Calibri" panose="020F0502020204030204" pitchFamily="34" charset="0"/>
                </a:rPr>
                <a:t>tuttu</a:t>
              </a:r>
              <a:endParaRPr lang="fi-FI" altLang="fi-FI" sz="2215" i="1" dirty="0"/>
            </a:p>
          </p:txBody>
        </p:sp>
      </p:grp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645490" y="1923476"/>
            <a:ext cx="1869831" cy="3727938"/>
          </a:xfrm>
          <a:custGeom>
            <a:avLst/>
            <a:gdLst>
              <a:gd name="T0" fmla="*/ 0 w 1276"/>
              <a:gd name="T1" fmla="*/ 0 h 2544"/>
              <a:gd name="T2" fmla="*/ 0 w 1276"/>
              <a:gd name="T3" fmla="*/ 2544 h 2544"/>
              <a:gd name="T4" fmla="*/ 642 w 1276"/>
              <a:gd name="T5" fmla="*/ 0 h 2544"/>
              <a:gd name="T6" fmla="*/ 642 w 1276"/>
              <a:gd name="T7" fmla="*/ 2544 h 2544"/>
              <a:gd name="T8" fmla="*/ 1276 w 1276"/>
              <a:gd name="T9" fmla="*/ 0 h 2544"/>
              <a:gd name="T10" fmla="*/ 1276 w 1276"/>
              <a:gd name="T11" fmla="*/ 2544 h 2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6" h="2544">
                <a:moveTo>
                  <a:pt x="0" y="0"/>
                </a:moveTo>
                <a:lnTo>
                  <a:pt x="0" y="2544"/>
                </a:lnTo>
                <a:moveTo>
                  <a:pt x="642" y="0"/>
                </a:moveTo>
                <a:lnTo>
                  <a:pt x="642" y="2544"/>
                </a:lnTo>
                <a:moveTo>
                  <a:pt x="1276" y="0"/>
                </a:moveTo>
                <a:lnTo>
                  <a:pt x="1276" y="2544"/>
                </a:lnTo>
              </a:path>
            </a:pathLst>
          </a:custGeom>
          <a:noFill/>
          <a:ln w="285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fi-FI" sz="2215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720833" y="2027518"/>
            <a:ext cx="1062404" cy="3508131"/>
          </a:xfrm>
          <a:custGeom>
            <a:avLst/>
            <a:gdLst>
              <a:gd name="T0" fmla="*/ 423 w 725"/>
              <a:gd name="T1" fmla="*/ 2394 h 2394"/>
              <a:gd name="T2" fmla="*/ 0 w 725"/>
              <a:gd name="T3" fmla="*/ 2394 h 2394"/>
              <a:gd name="T4" fmla="*/ 0 w 725"/>
              <a:gd name="T5" fmla="*/ 2318 h 2394"/>
              <a:gd name="T6" fmla="*/ 423 w 725"/>
              <a:gd name="T7" fmla="*/ 2318 h 2394"/>
              <a:gd name="T8" fmla="*/ 423 w 725"/>
              <a:gd name="T9" fmla="*/ 2394 h 2394"/>
              <a:gd name="T10" fmla="*/ 635 w 725"/>
              <a:gd name="T11" fmla="*/ 2168 h 2394"/>
              <a:gd name="T12" fmla="*/ 0 w 725"/>
              <a:gd name="T13" fmla="*/ 2168 h 2394"/>
              <a:gd name="T14" fmla="*/ 0 w 725"/>
              <a:gd name="T15" fmla="*/ 2085 h 2394"/>
              <a:gd name="T16" fmla="*/ 635 w 725"/>
              <a:gd name="T17" fmla="*/ 2085 h 2394"/>
              <a:gd name="T18" fmla="*/ 635 w 725"/>
              <a:gd name="T19" fmla="*/ 2168 h 2394"/>
              <a:gd name="T20" fmla="*/ 635 w 725"/>
              <a:gd name="T21" fmla="*/ 1935 h 2394"/>
              <a:gd name="T22" fmla="*/ 0 w 725"/>
              <a:gd name="T23" fmla="*/ 1935 h 2394"/>
              <a:gd name="T24" fmla="*/ 0 w 725"/>
              <a:gd name="T25" fmla="*/ 1852 h 2394"/>
              <a:gd name="T26" fmla="*/ 635 w 725"/>
              <a:gd name="T27" fmla="*/ 1852 h 2394"/>
              <a:gd name="T28" fmla="*/ 635 w 725"/>
              <a:gd name="T29" fmla="*/ 1935 h 2394"/>
              <a:gd name="T30" fmla="*/ 635 w 725"/>
              <a:gd name="T31" fmla="*/ 1701 h 2394"/>
              <a:gd name="T32" fmla="*/ 0 w 725"/>
              <a:gd name="T33" fmla="*/ 1701 h 2394"/>
              <a:gd name="T34" fmla="*/ 0 w 725"/>
              <a:gd name="T35" fmla="*/ 1619 h 2394"/>
              <a:gd name="T36" fmla="*/ 635 w 725"/>
              <a:gd name="T37" fmla="*/ 1619 h 2394"/>
              <a:gd name="T38" fmla="*/ 635 w 725"/>
              <a:gd name="T39" fmla="*/ 1701 h 2394"/>
              <a:gd name="T40" fmla="*/ 657 w 725"/>
              <a:gd name="T41" fmla="*/ 1476 h 2394"/>
              <a:gd name="T42" fmla="*/ 0 w 725"/>
              <a:gd name="T43" fmla="*/ 1476 h 2394"/>
              <a:gd name="T44" fmla="*/ 0 w 725"/>
              <a:gd name="T45" fmla="*/ 1393 h 2394"/>
              <a:gd name="T46" fmla="*/ 657 w 725"/>
              <a:gd name="T47" fmla="*/ 1393 h 2394"/>
              <a:gd name="T48" fmla="*/ 657 w 725"/>
              <a:gd name="T49" fmla="*/ 1476 h 2394"/>
              <a:gd name="T50" fmla="*/ 657 w 725"/>
              <a:gd name="T51" fmla="*/ 1242 h 2394"/>
              <a:gd name="T52" fmla="*/ 0 w 725"/>
              <a:gd name="T53" fmla="*/ 1242 h 2394"/>
              <a:gd name="T54" fmla="*/ 0 w 725"/>
              <a:gd name="T55" fmla="*/ 1159 h 2394"/>
              <a:gd name="T56" fmla="*/ 657 w 725"/>
              <a:gd name="T57" fmla="*/ 1159 h 2394"/>
              <a:gd name="T58" fmla="*/ 657 w 725"/>
              <a:gd name="T59" fmla="*/ 1242 h 2394"/>
              <a:gd name="T60" fmla="*/ 665 w 725"/>
              <a:gd name="T61" fmla="*/ 1009 h 2394"/>
              <a:gd name="T62" fmla="*/ 0 w 725"/>
              <a:gd name="T63" fmla="*/ 1009 h 2394"/>
              <a:gd name="T64" fmla="*/ 0 w 725"/>
              <a:gd name="T65" fmla="*/ 926 h 2394"/>
              <a:gd name="T66" fmla="*/ 665 w 725"/>
              <a:gd name="T67" fmla="*/ 926 h 2394"/>
              <a:gd name="T68" fmla="*/ 665 w 725"/>
              <a:gd name="T69" fmla="*/ 1009 h 2394"/>
              <a:gd name="T70" fmla="*/ 710 w 725"/>
              <a:gd name="T71" fmla="*/ 776 h 2394"/>
              <a:gd name="T72" fmla="*/ 0 w 725"/>
              <a:gd name="T73" fmla="*/ 776 h 2394"/>
              <a:gd name="T74" fmla="*/ 0 w 725"/>
              <a:gd name="T75" fmla="*/ 693 h 2394"/>
              <a:gd name="T76" fmla="*/ 710 w 725"/>
              <a:gd name="T77" fmla="*/ 693 h 2394"/>
              <a:gd name="T78" fmla="*/ 710 w 725"/>
              <a:gd name="T79" fmla="*/ 776 h 2394"/>
              <a:gd name="T80" fmla="*/ 710 w 725"/>
              <a:gd name="T81" fmla="*/ 550 h 2394"/>
              <a:gd name="T82" fmla="*/ 0 w 725"/>
              <a:gd name="T83" fmla="*/ 550 h 2394"/>
              <a:gd name="T84" fmla="*/ 0 w 725"/>
              <a:gd name="T85" fmla="*/ 467 h 2394"/>
              <a:gd name="T86" fmla="*/ 710 w 725"/>
              <a:gd name="T87" fmla="*/ 467 h 2394"/>
              <a:gd name="T88" fmla="*/ 710 w 725"/>
              <a:gd name="T89" fmla="*/ 550 h 2394"/>
              <a:gd name="T90" fmla="*/ 725 w 725"/>
              <a:gd name="T91" fmla="*/ 317 h 2394"/>
              <a:gd name="T92" fmla="*/ 0 w 725"/>
              <a:gd name="T93" fmla="*/ 317 h 2394"/>
              <a:gd name="T94" fmla="*/ 0 w 725"/>
              <a:gd name="T95" fmla="*/ 234 h 2394"/>
              <a:gd name="T96" fmla="*/ 725 w 725"/>
              <a:gd name="T97" fmla="*/ 234 h 2394"/>
              <a:gd name="T98" fmla="*/ 725 w 725"/>
              <a:gd name="T99" fmla="*/ 317 h 2394"/>
              <a:gd name="T100" fmla="*/ 725 w 725"/>
              <a:gd name="T101" fmla="*/ 83 h 2394"/>
              <a:gd name="T102" fmla="*/ 0 w 725"/>
              <a:gd name="T103" fmla="*/ 83 h 2394"/>
              <a:gd name="T104" fmla="*/ 0 w 725"/>
              <a:gd name="T105" fmla="*/ 0 h 2394"/>
              <a:gd name="T106" fmla="*/ 725 w 725"/>
              <a:gd name="T107" fmla="*/ 0 h 2394"/>
              <a:gd name="T108" fmla="*/ 725 w 725"/>
              <a:gd name="T109" fmla="*/ 83 h 2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25" h="2394">
                <a:moveTo>
                  <a:pt x="423" y="2394"/>
                </a:moveTo>
                <a:lnTo>
                  <a:pt x="0" y="2394"/>
                </a:lnTo>
                <a:lnTo>
                  <a:pt x="0" y="2318"/>
                </a:lnTo>
                <a:lnTo>
                  <a:pt x="423" y="2318"/>
                </a:lnTo>
                <a:lnTo>
                  <a:pt x="423" y="2394"/>
                </a:lnTo>
                <a:close/>
                <a:moveTo>
                  <a:pt x="635" y="2168"/>
                </a:moveTo>
                <a:lnTo>
                  <a:pt x="0" y="2168"/>
                </a:lnTo>
                <a:lnTo>
                  <a:pt x="0" y="2085"/>
                </a:lnTo>
                <a:lnTo>
                  <a:pt x="635" y="2085"/>
                </a:lnTo>
                <a:lnTo>
                  <a:pt x="635" y="2168"/>
                </a:lnTo>
                <a:close/>
                <a:moveTo>
                  <a:pt x="635" y="1935"/>
                </a:moveTo>
                <a:lnTo>
                  <a:pt x="0" y="1935"/>
                </a:lnTo>
                <a:lnTo>
                  <a:pt x="0" y="1852"/>
                </a:lnTo>
                <a:lnTo>
                  <a:pt x="635" y="1852"/>
                </a:lnTo>
                <a:lnTo>
                  <a:pt x="635" y="1935"/>
                </a:lnTo>
                <a:close/>
                <a:moveTo>
                  <a:pt x="635" y="1701"/>
                </a:moveTo>
                <a:lnTo>
                  <a:pt x="0" y="1701"/>
                </a:lnTo>
                <a:lnTo>
                  <a:pt x="0" y="1619"/>
                </a:lnTo>
                <a:lnTo>
                  <a:pt x="635" y="1619"/>
                </a:lnTo>
                <a:lnTo>
                  <a:pt x="635" y="1701"/>
                </a:lnTo>
                <a:close/>
                <a:moveTo>
                  <a:pt x="657" y="1476"/>
                </a:moveTo>
                <a:lnTo>
                  <a:pt x="0" y="1476"/>
                </a:lnTo>
                <a:lnTo>
                  <a:pt x="0" y="1393"/>
                </a:lnTo>
                <a:lnTo>
                  <a:pt x="657" y="1393"/>
                </a:lnTo>
                <a:lnTo>
                  <a:pt x="657" y="1476"/>
                </a:lnTo>
                <a:close/>
                <a:moveTo>
                  <a:pt x="657" y="1242"/>
                </a:moveTo>
                <a:lnTo>
                  <a:pt x="0" y="1242"/>
                </a:lnTo>
                <a:lnTo>
                  <a:pt x="0" y="1159"/>
                </a:lnTo>
                <a:lnTo>
                  <a:pt x="657" y="1159"/>
                </a:lnTo>
                <a:lnTo>
                  <a:pt x="657" y="1242"/>
                </a:lnTo>
                <a:close/>
                <a:moveTo>
                  <a:pt x="665" y="1009"/>
                </a:moveTo>
                <a:lnTo>
                  <a:pt x="0" y="1009"/>
                </a:lnTo>
                <a:lnTo>
                  <a:pt x="0" y="926"/>
                </a:lnTo>
                <a:lnTo>
                  <a:pt x="665" y="926"/>
                </a:lnTo>
                <a:lnTo>
                  <a:pt x="665" y="1009"/>
                </a:lnTo>
                <a:close/>
                <a:moveTo>
                  <a:pt x="710" y="776"/>
                </a:moveTo>
                <a:lnTo>
                  <a:pt x="0" y="776"/>
                </a:lnTo>
                <a:lnTo>
                  <a:pt x="0" y="693"/>
                </a:lnTo>
                <a:lnTo>
                  <a:pt x="710" y="693"/>
                </a:lnTo>
                <a:lnTo>
                  <a:pt x="710" y="776"/>
                </a:lnTo>
                <a:close/>
                <a:moveTo>
                  <a:pt x="710" y="550"/>
                </a:moveTo>
                <a:lnTo>
                  <a:pt x="0" y="550"/>
                </a:lnTo>
                <a:lnTo>
                  <a:pt x="0" y="467"/>
                </a:lnTo>
                <a:lnTo>
                  <a:pt x="710" y="467"/>
                </a:lnTo>
                <a:lnTo>
                  <a:pt x="710" y="550"/>
                </a:lnTo>
                <a:close/>
                <a:moveTo>
                  <a:pt x="725" y="317"/>
                </a:moveTo>
                <a:lnTo>
                  <a:pt x="0" y="317"/>
                </a:lnTo>
                <a:lnTo>
                  <a:pt x="0" y="234"/>
                </a:lnTo>
                <a:lnTo>
                  <a:pt x="725" y="234"/>
                </a:lnTo>
                <a:lnTo>
                  <a:pt x="725" y="317"/>
                </a:lnTo>
                <a:close/>
                <a:moveTo>
                  <a:pt x="725" y="83"/>
                </a:moveTo>
                <a:lnTo>
                  <a:pt x="0" y="83"/>
                </a:lnTo>
                <a:lnTo>
                  <a:pt x="0" y="0"/>
                </a:lnTo>
                <a:lnTo>
                  <a:pt x="725" y="0"/>
                </a:lnTo>
                <a:lnTo>
                  <a:pt x="725" y="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fi-FI" sz="2215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5716436" y="1923476"/>
            <a:ext cx="0" cy="3727938"/>
          </a:xfrm>
          <a:prstGeom prst="line">
            <a:avLst/>
          </a:prstGeom>
          <a:noFill/>
          <a:ln w="2857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57207" y="5383248"/>
            <a:ext cx="46674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Laaditut </a:t>
            </a:r>
            <a:r>
              <a:rPr lang="fi-FI" altLang="fi-FI" sz="1600" u="sng" dirty="0">
                <a:latin typeface="Calibri" panose="020F0502020204030204" pitchFamily="34" charset="0"/>
              </a:rPr>
              <a:t>oppimateriaalit</a:t>
            </a:r>
            <a:r>
              <a:rPr lang="fi-FI" altLang="fi-FI" sz="1600" dirty="0">
                <a:latin typeface="Calibri" panose="020F0502020204030204" pitchFamily="34" charset="0"/>
              </a:rPr>
              <a:t> tukevat opiskelijoita/opettajia…</a:t>
            </a:r>
            <a:endParaRPr lang="fi-FI" altLang="fi-FI" sz="1600" dirty="0"/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39477" y="5046210"/>
            <a:ext cx="54162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Toimijoita </a:t>
            </a:r>
            <a:r>
              <a:rPr lang="fi-FI" altLang="fi-FI" sz="1600" b="1" u="sng" dirty="0">
                <a:latin typeface="Calibri" panose="020F0502020204030204" pitchFamily="34" charset="0"/>
              </a:rPr>
              <a:t>ohjataan arvioimaan </a:t>
            </a:r>
            <a:r>
              <a:rPr lang="fi-FI" altLang="fi-FI" sz="1600" b="1" dirty="0">
                <a:latin typeface="Calibri" panose="020F0502020204030204" pitchFamily="34" charset="0"/>
              </a:rPr>
              <a:t>(reflektoimaan) omaa oppimista</a:t>
            </a:r>
            <a:endParaRPr lang="fi-FI" altLang="fi-FI" sz="1600" b="1" dirty="0"/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914724" y="4704776"/>
            <a:ext cx="47157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Opettajankouluttajat </a:t>
            </a:r>
            <a:r>
              <a:rPr lang="fi-FI" altLang="fi-FI" sz="1600" u="sng" dirty="0">
                <a:latin typeface="Calibri" panose="020F0502020204030204" pitchFamily="34" charset="0"/>
              </a:rPr>
              <a:t>oppivat keinoja, joilla innostetaan</a:t>
            </a:r>
            <a:r>
              <a:rPr lang="fi-FI" altLang="fi-FI" sz="1600" dirty="0">
                <a:latin typeface="Calibri" panose="020F0502020204030204" pitchFamily="34" charset="0"/>
              </a:rPr>
              <a:t>…</a:t>
            </a:r>
            <a:endParaRPr lang="fi-FI" altLang="fi-FI" sz="1600" dirty="0"/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262743" y="4366271"/>
            <a:ext cx="54087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Opettajankouluttajat oppivat keinoja, jotka tukevat opiskelijoita…</a:t>
            </a:r>
            <a:endParaRPr lang="fi-FI" altLang="fi-FI" sz="1600" dirty="0"/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2278478" y="4027768"/>
            <a:ext cx="3304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Hankkeen </a:t>
            </a:r>
            <a:r>
              <a:rPr lang="fi-FI" altLang="fi-FI" sz="1600" u="sng" dirty="0">
                <a:latin typeface="Calibri" panose="020F0502020204030204" pitchFamily="34" charset="0"/>
              </a:rPr>
              <a:t>tuloksia levitetään aktiivisesti</a:t>
            </a:r>
            <a:endParaRPr lang="fi-FI" altLang="fi-FI" sz="1600" u="sng" dirty="0"/>
          </a:p>
        </p:txBody>
      </p:sp>
      <p:sp>
        <p:nvSpPr>
          <p:cNvPr id="75" name="Rectangle 18"/>
          <p:cNvSpPr>
            <a:spLocks noChangeArrowheads="1"/>
          </p:cNvSpPr>
          <p:nvPr/>
        </p:nvSpPr>
        <p:spPr bwMode="auto">
          <a:xfrm>
            <a:off x="716581" y="3687799"/>
            <a:ext cx="49256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Opettajankouluttajat/opettajat </a:t>
            </a:r>
            <a:r>
              <a:rPr lang="fi-FI" altLang="fi-FI" sz="1600" b="1" dirty="0">
                <a:latin typeface="Calibri" panose="020F0502020204030204" pitchFamily="34" charset="0"/>
              </a:rPr>
              <a:t>ovat </a:t>
            </a:r>
            <a:r>
              <a:rPr lang="fi-FI" altLang="fi-FI" sz="1600" b="1" u="sng" dirty="0">
                <a:latin typeface="Calibri" panose="020F0502020204030204" pitchFamily="34" charset="0"/>
              </a:rPr>
              <a:t>mukana arvioimassa</a:t>
            </a:r>
            <a:r>
              <a:rPr lang="fi-FI" altLang="fi-FI" sz="1600" dirty="0">
                <a:latin typeface="Calibri" panose="020F0502020204030204" pitchFamily="34" charset="0"/>
              </a:rPr>
              <a:t>…</a:t>
            </a:r>
            <a:endParaRPr lang="fi-FI" altLang="fi-FI" sz="1600" dirty="0"/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1684364" y="3349294"/>
            <a:ext cx="3894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toimitaan </a:t>
            </a:r>
            <a:r>
              <a:rPr lang="fi-FI" altLang="fi-FI" sz="1600" u="sng" dirty="0">
                <a:latin typeface="Calibri" panose="020F0502020204030204" pitchFamily="34" charset="0"/>
              </a:rPr>
              <a:t>aidoissa (autenttisissa</a:t>
            </a:r>
            <a:r>
              <a:rPr lang="fi-FI" altLang="fi-FI" sz="1600" dirty="0">
                <a:latin typeface="Calibri" panose="020F0502020204030204" pitchFamily="34" charset="0"/>
              </a:rPr>
              <a:t>)…</a:t>
            </a:r>
            <a:endParaRPr lang="fi-FI" altLang="fi-FI" sz="1600" dirty="0"/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47559" y="3010791"/>
            <a:ext cx="51049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Opettajankouluttajat oppivat </a:t>
            </a:r>
            <a:r>
              <a:rPr lang="fi-FI" altLang="fi-FI" sz="1600" u="sng" dirty="0">
                <a:latin typeface="Calibri" panose="020F0502020204030204" pitchFamily="34" charset="0"/>
              </a:rPr>
              <a:t>digitaalisten välineiden käytön</a:t>
            </a:r>
            <a:r>
              <a:rPr lang="fi-FI" altLang="fi-FI" sz="1600" dirty="0">
                <a:latin typeface="Calibri" panose="020F0502020204030204" pitchFamily="34" charset="0"/>
              </a:rPr>
              <a:t>…</a:t>
            </a:r>
            <a:endParaRPr lang="fi-FI" altLang="fi-FI" sz="1600" dirty="0"/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265877" y="2673752"/>
            <a:ext cx="5396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tuotetaan </a:t>
            </a:r>
            <a:r>
              <a:rPr lang="fi-FI" altLang="fi-FI" sz="1600" u="sng" dirty="0">
                <a:latin typeface="Calibri" panose="020F0502020204030204" pitchFamily="34" charset="0"/>
              </a:rPr>
              <a:t>opettajankoulutuksen toimintamalleja </a:t>
            </a:r>
            <a:r>
              <a:rPr lang="fi-FI" altLang="fi-FI" sz="1600" dirty="0">
                <a:latin typeface="Calibri" panose="020F0502020204030204" pitchFamily="34" charset="0"/>
              </a:rPr>
              <a:t>ja…</a:t>
            </a:r>
            <a:endParaRPr lang="fi-FI" altLang="fi-FI" sz="1600" dirty="0"/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411229" y="2332317"/>
            <a:ext cx="52427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dirty="0">
                <a:latin typeface="Calibri" panose="020F0502020204030204" pitchFamily="34" charset="0"/>
              </a:rPr>
              <a:t>Hankkeessa tehdään yhteistyötä </a:t>
            </a:r>
            <a:r>
              <a:rPr lang="fi-FI" altLang="fi-FI" sz="1600" u="sng" dirty="0">
                <a:latin typeface="Calibri" panose="020F0502020204030204" pitchFamily="34" charset="0"/>
              </a:rPr>
              <a:t>kansainvälisten opetuksen </a:t>
            </a:r>
            <a:r>
              <a:rPr lang="fi-FI" altLang="fi-FI" sz="1600" dirty="0">
                <a:latin typeface="Calibri" panose="020F0502020204030204" pitchFamily="34" charset="0"/>
              </a:rPr>
              <a:t>ja…</a:t>
            </a:r>
            <a:endParaRPr lang="fi-FI" altLang="fi-FI" sz="1600" dirty="0"/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454546" y="1993814"/>
            <a:ext cx="4135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lang="fi-FI" altLang="fi-FI" sz="1600" u="sng" dirty="0">
                <a:latin typeface="Calibri" panose="020F0502020204030204" pitchFamily="34" charset="0"/>
              </a:rPr>
              <a:t>Opettajankouluttajat oppivat arviointimenetelmiä</a:t>
            </a:r>
            <a:endParaRPr lang="fi-FI" altLang="fi-FI" sz="1600" u="sng" dirty="0"/>
          </a:p>
        </p:txBody>
      </p:sp>
      <p:sp>
        <p:nvSpPr>
          <p:cNvPr id="24" name="Tekstiruutu 2"/>
          <p:cNvSpPr txBox="1"/>
          <p:nvPr/>
        </p:nvSpPr>
        <p:spPr>
          <a:xfrm>
            <a:off x="1691944" y="536736"/>
            <a:ext cx="7976271" cy="7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15" b="1" dirty="0">
                <a:latin typeface="Arial" panose="020B0604020202020204" pitchFamily="34" charset="0"/>
                <a:cs typeface="Arial" panose="020B0604020202020204" pitchFamily="34" charset="0"/>
              </a:rPr>
              <a:t>Missä määrin hankkeessa on onnistuttu seuraavissa asioissa vastausajankohtaan mennessä</a:t>
            </a:r>
            <a:endParaRPr lang="fi-FI" sz="22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1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980" y="2996952"/>
            <a:ext cx="5410200" cy="1143000"/>
          </a:xfrm>
        </p:spPr>
        <p:txBody>
          <a:bodyPr/>
          <a:lstStyle/>
          <a:p>
            <a:r>
              <a:rPr lang="fi-FI" sz="2800" dirty="0" smtClean="0"/>
              <a:t>Pohdinta 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274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BFFC-7FAB-4841-9CFB-25B2E18FDC67}" type="slidenum">
              <a:rPr lang="en-US"/>
              <a:pPr/>
              <a:t>57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7010400" cy="1116013"/>
          </a:xfrm>
        </p:spPr>
        <p:txBody>
          <a:bodyPr/>
          <a:lstStyle/>
          <a:p>
            <a:r>
              <a:rPr lang="fi-FI" dirty="0" smtClean="0"/>
              <a:t>Tulevaisuuden opettaja </a:t>
            </a:r>
            <a:br>
              <a:rPr lang="fi-FI" dirty="0" smtClean="0"/>
            </a:br>
            <a:r>
              <a:rPr lang="fi-FI" dirty="0" smtClean="0"/>
              <a:t>(Hannele Niemi, 2000 luvun alussa) …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84313"/>
            <a:ext cx="7010400" cy="3024807"/>
          </a:xfrm>
        </p:spPr>
        <p:txBody>
          <a:bodyPr/>
          <a:lstStyle/>
          <a:p>
            <a:pPr marL="361950" indent="-361950"/>
            <a:r>
              <a:rPr lang="fi-FI" dirty="0"/>
              <a:t>hallitsee oman </a:t>
            </a:r>
            <a:r>
              <a:rPr lang="fi-FI" u="sng" dirty="0"/>
              <a:t>alansa ja pedagogiikan</a:t>
            </a:r>
          </a:p>
          <a:p>
            <a:pPr marL="361950" indent="-361950"/>
            <a:r>
              <a:rPr lang="fi-FI" dirty="0"/>
              <a:t>on </a:t>
            </a:r>
            <a:r>
              <a:rPr lang="fi-FI" u="sng" dirty="0"/>
              <a:t>autonominen</a:t>
            </a:r>
            <a:r>
              <a:rPr lang="fi-FI" dirty="0"/>
              <a:t>, </a:t>
            </a:r>
          </a:p>
          <a:p>
            <a:pPr marL="361950" indent="-361950"/>
            <a:r>
              <a:rPr lang="fi-FI" dirty="0"/>
              <a:t>kykenee </a:t>
            </a:r>
            <a:r>
              <a:rPr lang="fi-FI" u="sng" dirty="0"/>
              <a:t>joustavasti ottamaan huomioon </a:t>
            </a:r>
            <a:r>
              <a:rPr lang="fi-FI" dirty="0"/>
              <a:t>muuttuvan työnsä ja työympäristönsä</a:t>
            </a:r>
          </a:p>
          <a:p>
            <a:pPr marL="361950" indent="-361950"/>
            <a:r>
              <a:rPr lang="fi-FI" u="sng" dirty="0"/>
              <a:t>halukas etsimään uutta ja  kehittymään </a:t>
            </a:r>
            <a:r>
              <a:rPr lang="fi-FI" dirty="0"/>
              <a:t>urallaan </a:t>
            </a:r>
          </a:p>
          <a:p>
            <a:pPr marL="361950" indent="-361950"/>
            <a:r>
              <a:rPr lang="fi-FI" dirty="0"/>
              <a:t>on </a:t>
            </a:r>
            <a:r>
              <a:rPr lang="fi-FI" u="sng" dirty="0"/>
              <a:t>kyselevä /tutkiva </a:t>
            </a:r>
            <a:r>
              <a:rPr lang="fi-FI" dirty="0"/>
              <a:t>opettaja</a:t>
            </a:r>
          </a:p>
          <a:p>
            <a:pPr marL="361950" indent="-361950"/>
            <a:r>
              <a:rPr lang="fi-FI" dirty="0" smtClean="0"/>
              <a:t>…</a:t>
            </a:r>
          </a:p>
          <a:p>
            <a:pPr marL="361950" indent="-361950">
              <a:buNone/>
            </a:pPr>
            <a:endParaRPr lang="fi-FI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47664" y="4556389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76" indent="-228576">
              <a:buAutoNum type="arabicPeriod"/>
            </a:pPr>
            <a:r>
              <a:rPr lang="fi-FI" sz="2000" dirty="0" smtClean="0">
                <a:latin typeface="+mn-lt"/>
              </a:rPr>
              <a:t>Opettajayhteisön merkitys</a:t>
            </a:r>
          </a:p>
          <a:p>
            <a:pPr marL="228576" indent="-228576">
              <a:buAutoNum type="arabicPeriod"/>
            </a:pPr>
            <a:r>
              <a:rPr lang="fi-FI" sz="2000" dirty="0" smtClean="0">
                <a:latin typeface="+mn-lt"/>
              </a:rPr>
              <a:t>Pedagoginen johtaminen</a:t>
            </a:r>
            <a:endParaRPr lang="fi-FI" sz="2000" dirty="0">
              <a:latin typeface="+mn-lt"/>
            </a:endParaRPr>
          </a:p>
          <a:p>
            <a:pPr marL="228576" indent="-228576">
              <a:buAutoNum type="arabicPeriod"/>
            </a:pPr>
            <a:r>
              <a:rPr lang="fi-FI" sz="2000" dirty="0" smtClean="0">
                <a:latin typeface="+mn-lt"/>
              </a:rPr>
              <a:t>Luova ja innovatiivinen ajattelu </a:t>
            </a:r>
          </a:p>
          <a:p>
            <a:pPr marL="228576" indent="-228576">
              <a:buAutoNum type="arabicPeriod"/>
            </a:pPr>
            <a:r>
              <a:rPr lang="fi-FI" sz="2000" dirty="0" smtClean="0">
                <a:latin typeface="+mn-lt"/>
              </a:rPr>
              <a:t>Erilaiset </a:t>
            </a:r>
            <a:r>
              <a:rPr lang="fi-FI" sz="2000" dirty="0">
                <a:latin typeface="+mn-lt"/>
              </a:rPr>
              <a:t>oppilaat, variaatio, … </a:t>
            </a:r>
            <a:r>
              <a:rPr lang="fi-FI" sz="2000" dirty="0" smtClean="0">
                <a:latin typeface="+mn-lt"/>
              </a:rPr>
              <a:t>monikulttuurisuus</a:t>
            </a:r>
          </a:p>
          <a:p>
            <a:pPr marL="228576" indent="-228576">
              <a:buAutoNum type="arabicPeriod"/>
            </a:pPr>
            <a:r>
              <a:rPr lang="fi-FI" sz="2000" dirty="0" smtClean="0">
                <a:latin typeface="+mn-lt"/>
              </a:rPr>
              <a:t>Halu ja kyky kehittää koko yhteisöä</a:t>
            </a:r>
            <a:endParaRPr lang="fi-FI" sz="2000" dirty="0">
              <a:latin typeface="+mn-lt"/>
            </a:endParaRPr>
          </a:p>
          <a:p>
            <a:pPr marL="228576" indent="-228576">
              <a:buAutoNum type="arabicPeriod"/>
            </a:pPr>
            <a:r>
              <a:rPr lang="fi-FI" sz="2000" dirty="0">
                <a:latin typeface="+mn-lt"/>
              </a:rPr>
              <a:t>Verkostot ja kumppanuudet (OKL opinnoissa sekaryhmiä …)</a:t>
            </a:r>
          </a:p>
        </p:txBody>
      </p:sp>
      <p:sp>
        <p:nvSpPr>
          <p:cNvPr id="7" name="Rectangle 6"/>
          <p:cNvSpPr/>
          <p:nvPr/>
        </p:nvSpPr>
        <p:spPr bwMode="auto">
          <a:xfrm rot="20066631">
            <a:off x="2265400" y="4958868"/>
            <a:ext cx="8892480" cy="576064"/>
          </a:xfrm>
          <a:prstGeom prst="rect">
            <a:avLst/>
          </a:prstGeom>
          <a:solidFill>
            <a:srgbClr val="FEE0B0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Millaista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opettajuutta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nyt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tavoitellaan</a:t>
            </a:r>
            <a:r>
              <a:rPr lang="en-GB" sz="2800" dirty="0" smtClean="0">
                <a:latin typeface="+mn-lt"/>
              </a:rPr>
              <a:t>?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7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50075" y="6597352"/>
            <a:ext cx="2103438" cy="233362"/>
          </a:xfrm>
        </p:spPr>
        <p:txBody>
          <a:bodyPr/>
          <a:lstStyle/>
          <a:p>
            <a:pPr>
              <a:defRPr/>
            </a:pPr>
            <a:fld id="{218F34F4-B43B-4BD1-B486-BD56E6DC2E26}" type="slidenum">
              <a:rPr lang="fi-FI" smtClean="0"/>
              <a:pPr>
                <a:defRPr/>
              </a:pPr>
              <a:t>58</a:t>
            </a:fld>
            <a:endParaRPr lang="fi-FI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315200" cy="1116013"/>
          </a:xfrm>
        </p:spPr>
        <p:txBody>
          <a:bodyPr/>
          <a:lstStyle/>
          <a:p>
            <a:r>
              <a:rPr lang="fi-FI" i="1" dirty="0" smtClean="0"/>
              <a:t>Kansallinen opettajankoulutusstrategia (2002)</a:t>
            </a:r>
            <a:r>
              <a:rPr lang="fi-FI" dirty="0" smtClean="0"/>
              <a:t>:  </a:t>
            </a:r>
            <a:br>
              <a:rPr lang="fi-FI" dirty="0" smtClean="0"/>
            </a:br>
            <a:r>
              <a:rPr lang="fi-FI" dirty="0" smtClean="0"/>
              <a:t>Opettajan osaaminen: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8320" y="1628800"/>
            <a:ext cx="7776863" cy="495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fi-FI" u="sng" dirty="0" smtClean="0"/>
              <a:t>Aineenhallinta</a:t>
            </a:r>
            <a:r>
              <a:rPr lang="fi-FI" dirty="0" smtClean="0"/>
              <a:t>, </a:t>
            </a:r>
            <a:r>
              <a:rPr lang="fi-FI" u="sng" dirty="0" smtClean="0"/>
              <a:t>pedagoginen ja didaktinen osaaminen</a:t>
            </a:r>
            <a:r>
              <a:rPr lang="fi-FI" dirty="0" smtClean="0"/>
              <a:t>, kontekstiosaaminen, ymmärrys </a:t>
            </a:r>
            <a:r>
              <a:rPr lang="fi-FI" u="sng" dirty="0" smtClean="0"/>
              <a:t>tiedon luonteesta</a:t>
            </a:r>
            <a:r>
              <a:rPr lang="fi-FI" dirty="0" smtClean="0"/>
              <a:t>, …</a:t>
            </a:r>
          </a:p>
          <a:p>
            <a:pPr>
              <a:lnSpc>
                <a:spcPts val="2800"/>
              </a:lnSpc>
            </a:pPr>
            <a:r>
              <a:rPr lang="fi-FI" u="sng" dirty="0" smtClean="0"/>
              <a:t>Vuorovaikutus- ja yhteistyöosaaminen,</a:t>
            </a:r>
            <a:r>
              <a:rPr lang="fi-FI" dirty="0" smtClean="0"/>
              <a:t> </a:t>
            </a:r>
          </a:p>
          <a:p>
            <a:pPr>
              <a:lnSpc>
                <a:spcPts val="2800"/>
              </a:lnSpc>
            </a:pPr>
            <a:r>
              <a:rPr lang="fi-FI" dirty="0" smtClean="0"/>
              <a:t>Tieto- ja viestintätekniikan käytön osaaminen,</a:t>
            </a:r>
          </a:p>
          <a:p>
            <a:pPr>
              <a:lnSpc>
                <a:spcPts val="2800"/>
              </a:lnSpc>
            </a:pPr>
            <a:r>
              <a:rPr lang="fi-FI" u="sng" dirty="0" smtClean="0"/>
              <a:t>Eettinen koodi,</a:t>
            </a:r>
            <a:r>
              <a:rPr lang="fi-FI" dirty="0" smtClean="0"/>
              <a:t> …</a:t>
            </a:r>
            <a:r>
              <a:rPr lang="fi-FI" u="sng" dirty="0" smtClean="0"/>
              <a:t/>
            </a:r>
            <a:br>
              <a:rPr lang="fi-FI" u="sng" dirty="0" smtClean="0"/>
            </a:br>
            <a:endParaRPr lang="fi-FI" dirty="0" smtClean="0"/>
          </a:p>
          <a:p>
            <a:pPr>
              <a:lnSpc>
                <a:spcPts val="1200"/>
              </a:lnSpc>
            </a:pPr>
            <a:endParaRPr lang="fi-FI" dirty="0" smtClean="0"/>
          </a:p>
          <a:p>
            <a:r>
              <a:rPr lang="fi-FI" u="sng" dirty="0" smtClean="0"/>
              <a:t>Koulu instituutiona ja sen verkostot/kytkennät</a:t>
            </a:r>
            <a:r>
              <a:rPr lang="fi-FI" dirty="0" smtClean="0"/>
              <a:t> </a:t>
            </a:r>
          </a:p>
          <a:p>
            <a:r>
              <a:rPr lang="fi-FI" dirty="0" smtClean="0"/>
              <a:t>Verkostot ja kumppanuudet (koti), …</a:t>
            </a:r>
            <a:br>
              <a:rPr lang="fi-FI" dirty="0" smtClean="0"/>
            </a:br>
            <a:endParaRPr lang="fi-FI" dirty="0" smtClean="0"/>
          </a:p>
          <a:p>
            <a:pPr>
              <a:lnSpc>
                <a:spcPts val="1400"/>
              </a:lnSpc>
            </a:pPr>
            <a:endParaRPr lang="fi-FI" dirty="0" smtClean="0"/>
          </a:p>
          <a:p>
            <a:r>
              <a:rPr lang="fi-FI" u="sng" dirty="0" smtClean="0"/>
              <a:t>Elinikäisen oppimisen taidot</a:t>
            </a:r>
          </a:p>
          <a:p>
            <a:r>
              <a:rPr lang="fi-FI" u="sng" dirty="0" smtClean="0"/>
              <a:t>Opetussuunnitelmaosaaminen</a:t>
            </a:r>
          </a:p>
          <a:p>
            <a:r>
              <a:rPr lang="fi-FI" u="sng" dirty="0" smtClean="0"/>
              <a:t>Akateeminen osaaminen, kuten tutkimusosaaminen</a:t>
            </a:r>
            <a:r>
              <a:rPr lang="fi-FI" dirty="0" smtClean="0"/>
              <a:t> 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18" y="2204864"/>
            <a:ext cx="1710726" cy="3958699"/>
            <a:chOff x="11518" y="2132856"/>
            <a:chExt cx="1710726" cy="3958699"/>
          </a:xfrm>
        </p:grpSpPr>
        <p:sp>
          <p:nvSpPr>
            <p:cNvPr id="11" name="TextBox 10"/>
            <p:cNvSpPr txBox="1"/>
            <p:nvPr/>
          </p:nvSpPr>
          <p:spPr>
            <a:xfrm>
              <a:off x="200408" y="2132856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Perus-</a:t>
              </a:r>
            </a:p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osaaminen</a:t>
              </a:r>
              <a:endParaRPr lang="fi-FI" sz="1800" i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518" y="3933056"/>
              <a:ext cx="1710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Verkostot &amp;</a:t>
              </a:r>
              <a:br>
                <a:rPr lang="fi-FI" sz="1800" i="1" dirty="0" smtClean="0">
                  <a:solidFill>
                    <a:schemeClr val="tx2"/>
                  </a:solidFill>
                  <a:latin typeface="+mn-lt"/>
                </a:rPr>
              </a:br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kumppanuudet</a:t>
              </a:r>
              <a:endParaRPr lang="fi-FI" sz="1800" i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849" y="5445224"/>
              <a:ext cx="13131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Oppimaan </a:t>
              </a:r>
              <a:br>
                <a:rPr lang="fi-FI" sz="1800" i="1" dirty="0" smtClean="0">
                  <a:solidFill>
                    <a:schemeClr val="tx2"/>
                  </a:solidFill>
                  <a:latin typeface="+mn-lt"/>
                </a:rPr>
              </a:br>
              <a:r>
                <a:rPr lang="fi-FI" sz="1800" i="1" dirty="0" smtClean="0">
                  <a:solidFill>
                    <a:schemeClr val="tx2"/>
                  </a:solidFill>
                  <a:latin typeface="+mn-lt"/>
                </a:rPr>
                <a:t>oppiminen</a:t>
              </a:r>
              <a:endParaRPr lang="fi-FI" sz="1800" i="1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 rot="20066631">
            <a:off x="2265400" y="4958868"/>
            <a:ext cx="8892480" cy="576064"/>
          </a:xfrm>
          <a:prstGeom prst="rect">
            <a:avLst/>
          </a:prstGeom>
          <a:solidFill>
            <a:srgbClr val="FEE0B0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      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Millaista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opettajuutta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nyt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tavoitellaan</a:t>
            </a:r>
            <a:r>
              <a:rPr lang="en-GB" sz="2800" dirty="0" smtClean="0">
                <a:latin typeface="+mn-lt"/>
              </a:rPr>
              <a:t>?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0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374cf9bc-4e69-44ba-bf9e-790791f84e2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307" y="-90152"/>
            <a:ext cx="994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orakulmio 10"/>
          <p:cNvSpPr/>
          <p:nvPr/>
        </p:nvSpPr>
        <p:spPr bwMode="auto">
          <a:xfrm>
            <a:off x="2369713" y="167425"/>
            <a:ext cx="686443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ＭＳ Ｐゴシック" pitchFamily="1" charset="-128"/>
              </a:rPr>
              <a:t>Opettajan asiantuntijuus/ osaaminen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/>
          <a:lstStyle/>
          <a:p>
            <a:fld id="{29C16524-618B-4AD1-8311-8DE9EF704437}" type="slidenum">
              <a:rPr lang="fi-FI" altLang="fi-FI" sz="1800" smtClean="0">
                <a:latin typeface="+mn-lt"/>
              </a:rPr>
              <a:pPr/>
              <a:t>59</a:t>
            </a:fld>
            <a:endParaRPr lang="fi-FI" altLang="fi-FI" sz="1800">
              <a:latin typeface="+mn-lt"/>
            </a:endParaRPr>
          </a:p>
        </p:txBody>
      </p:sp>
      <p:graphicFrame>
        <p:nvGraphicFramePr>
          <p:cNvPr id="6" name="Kaaviokuva 5"/>
          <p:cNvGraphicFramePr/>
          <p:nvPr>
            <p:extLst/>
          </p:nvPr>
        </p:nvGraphicFramePr>
        <p:xfrm>
          <a:off x="2037075" y="1153171"/>
          <a:ext cx="5434119" cy="437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Kuvaselitesuorakulmio 6"/>
          <p:cNvSpPr/>
          <p:nvPr/>
        </p:nvSpPr>
        <p:spPr bwMode="auto">
          <a:xfrm>
            <a:off x="214404" y="3017873"/>
            <a:ext cx="2917436" cy="2931407"/>
          </a:xfrm>
          <a:prstGeom prst="wedgeRectCallout">
            <a:avLst>
              <a:gd name="adj1" fmla="val 79996"/>
              <a:gd name="adj2" fmla="val -37424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Syvällinen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oman alan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/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osaaminen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Tutkimusosaaminen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Pedagoginen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taitavuus/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ainedidaktiikka</a:t>
            </a: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Erilaiset oppilaat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Yhteiskunnalliset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ja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eettiset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kysymykset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9525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…</a:t>
            </a:r>
          </a:p>
        </p:txBody>
      </p:sp>
      <p:sp>
        <p:nvSpPr>
          <p:cNvPr id="8" name="Kuvaselitesuorakulmio 7"/>
          <p:cNvSpPr/>
          <p:nvPr/>
        </p:nvSpPr>
        <p:spPr bwMode="auto">
          <a:xfrm>
            <a:off x="5692665" y="167425"/>
            <a:ext cx="3541486" cy="2973543"/>
          </a:xfrm>
          <a:prstGeom prst="wedgeRectCallout">
            <a:avLst>
              <a:gd name="adj1" fmla="val -35255"/>
              <a:gd name="adj2" fmla="val 65370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Opetussuunnitelma-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osaaminen 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 Taito innovoida yhdessä,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kehittä  ja ottaa käyttöön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uusia innovaatioita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/>
            </a:r>
            <a:br>
              <a:rPr lang="fi-FI" sz="2000" dirty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Taito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reflektoida,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arvioida ja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muuttaa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oma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toimintaa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Yrittäjämäinen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asenne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>
                <a:solidFill>
                  <a:srgbClr val="293F33"/>
                </a:solidFill>
              </a:rPr>
              <a:t>- …</a:t>
            </a:r>
          </a:p>
          <a:p>
            <a:pPr marL="0" lvl="1"/>
            <a:endParaRPr lang="fi-FI" sz="2000" dirty="0">
              <a:solidFill>
                <a:srgbClr val="293F33"/>
              </a:solidFill>
              <a:latin typeface="+mn-lt"/>
            </a:endParaRPr>
          </a:p>
        </p:txBody>
      </p:sp>
      <p:sp>
        <p:nvSpPr>
          <p:cNvPr id="9" name="Kuvaselitesuorakulmio 8"/>
          <p:cNvSpPr/>
          <p:nvPr/>
        </p:nvSpPr>
        <p:spPr bwMode="auto">
          <a:xfrm>
            <a:off x="5692665" y="4454814"/>
            <a:ext cx="3541486" cy="2300281"/>
          </a:xfrm>
          <a:prstGeom prst="wedgeRectCallout">
            <a:avLst>
              <a:gd name="adj1" fmla="val -49566"/>
              <a:gd name="adj2" fmla="val -62438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fi-FI" sz="2000" dirty="0">
                <a:solidFill>
                  <a:srgbClr val="293F33"/>
                </a:solidFill>
                <a:latin typeface="+mn-lt"/>
              </a:rPr>
              <a:t>- Oman osaamisen </a:t>
            </a:r>
            <a:br>
              <a:rPr lang="fi-FI" sz="2000" dirty="0">
                <a:solidFill>
                  <a:srgbClr val="293F33"/>
                </a:solidFill>
                <a:latin typeface="+mn-lt"/>
              </a:rPr>
            </a:br>
            <a:r>
              <a:rPr lang="fi-FI" sz="2000" dirty="0">
                <a:solidFill>
                  <a:srgbClr val="293F33"/>
                </a:solidFill>
                <a:latin typeface="+mn-lt"/>
              </a:rPr>
              <a:t>  kehittäminen  …</a:t>
            </a:r>
          </a:p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Koulun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toimintakulttuurin </a:t>
            </a: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/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kehittäminen </a:t>
            </a:r>
            <a:r>
              <a:rPr lang="fi-FI" sz="2000" dirty="0">
                <a:solidFill>
                  <a:srgbClr val="293F33"/>
                </a:solidFill>
                <a:latin typeface="+mn-lt"/>
              </a:rPr>
              <a:t>verkostoissa </a:t>
            </a:r>
          </a:p>
          <a:p>
            <a:pPr marL="0" lvl="1"/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- Verkostoituminen,  yhteisö-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osaaminen ja yhteisön </a:t>
            </a:r>
            <a:br>
              <a:rPr lang="fi-FI" sz="2000" dirty="0" smtClean="0">
                <a:solidFill>
                  <a:srgbClr val="293F33"/>
                </a:solidFill>
                <a:latin typeface="+mn-lt"/>
              </a:rPr>
            </a:br>
            <a:r>
              <a:rPr lang="fi-FI" sz="2000" dirty="0" smtClean="0">
                <a:solidFill>
                  <a:srgbClr val="293F33"/>
                </a:solidFill>
                <a:latin typeface="+mn-lt"/>
              </a:rPr>
              <a:t>   kehittäminen</a:t>
            </a:r>
            <a:endParaRPr lang="fi-FI" sz="2000" dirty="0">
              <a:solidFill>
                <a:srgbClr val="293F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6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188640"/>
            <a:ext cx="8378019" cy="1183715"/>
          </a:xfrm>
        </p:spPr>
        <p:txBody>
          <a:bodyPr/>
          <a:lstStyle/>
          <a:p>
            <a:r>
              <a:rPr lang="fi-FI" dirty="0" smtClean="0"/>
              <a:t>Opettajankoulutus-</a:t>
            </a:r>
            <a:br>
              <a:rPr lang="fi-FI" dirty="0" smtClean="0"/>
            </a:br>
            <a:r>
              <a:rPr lang="fi-FI" dirty="0" smtClean="0"/>
              <a:t>foorumin tehtävät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1372355"/>
            <a:ext cx="7056313" cy="4718713"/>
          </a:xfrm>
        </p:spPr>
        <p:txBody>
          <a:bodyPr>
            <a:no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fi-FI" b="1" dirty="0" smtClean="0"/>
              <a:t>Opettajien perus-</a:t>
            </a:r>
            <a:r>
              <a:rPr lang="fi-FI" b="1" dirty="0"/>
              <a:t>, </a:t>
            </a:r>
            <a:r>
              <a:rPr lang="fi-FI" b="1" dirty="0" err="1" smtClean="0"/>
              <a:t>perehdyttämis</a:t>
            </a:r>
            <a:r>
              <a:rPr lang="fi-FI" b="1" dirty="0" smtClean="0"/>
              <a:t>- </a:t>
            </a:r>
            <a:br>
              <a:rPr lang="fi-FI" b="1" dirty="0" smtClean="0"/>
            </a:br>
            <a:r>
              <a:rPr lang="fi-FI" b="1" dirty="0" smtClean="0"/>
              <a:t>ja täydennyskoulutusohjelma </a:t>
            </a:r>
            <a:r>
              <a:rPr lang="fi-FI" b="1" dirty="0"/>
              <a:t/>
            </a:r>
            <a:br>
              <a:rPr lang="fi-FI" b="1" dirty="0"/>
            </a:br>
            <a:r>
              <a:rPr lang="fi-FI" dirty="0"/>
              <a:t>-</a:t>
            </a:r>
            <a:r>
              <a:rPr lang="fi-FI" b="1" dirty="0"/>
              <a:t> </a:t>
            </a:r>
            <a:r>
              <a:rPr lang="fi-FI" dirty="0"/>
              <a:t>nykytila ja </a:t>
            </a:r>
            <a:r>
              <a:rPr lang="fi-FI" dirty="0" smtClean="0"/>
              <a:t>haasteet: kirjallisuuskatsaus, verkkoaivoriihi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- visio </a:t>
            </a:r>
            <a:r>
              <a:rPr lang="fi-FI" dirty="0" smtClean="0"/>
              <a:t>opettajankoulutukselle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- tavoitteet tulevaisuuden </a:t>
            </a:r>
            <a:r>
              <a:rPr lang="fi-FI" dirty="0" smtClean="0"/>
              <a:t>opettajuudelle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- </a:t>
            </a:r>
            <a:r>
              <a:rPr lang="fi-FI" dirty="0" smtClean="0"/>
              <a:t>strategiset linjaukset.</a:t>
            </a:r>
            <a:endParaRPr lang="fi-FI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fi-FI" b="1" dirty="0"/>
              <a:t>Tuetaan </a:t>
            </a:r>
            <a:r>
              <a:rPr lang="fi-FI" b="1" dirty="0" smtClean="0"/>
              <a:t>paikallista visiointi- </a:t>
            </a:r>
            <a:r>
              <a:rPr lang="fi-FI" b="1" dirty="0"/>
              <a:t>ja </a:t>
            </a:r>
            <a:r>
              <a:rPr lang="fi-FI" b="1" dirty="0" smtClean="0"/>
              <a:t>kehittämistyötä</a:t>
            </a:r>
            <a:endParaRPr lang="fi-FI" b="1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b="1" dirty="0"/>
              <a:t>Käynnistetään </a:t>
            </a:r>
            <a:r>
              <a:rPr lang="fi-FI" b="1" dirty="0" smtClean="0"/>
              <a:t>ja tuetaan kehittämishankkeita</a:t>
            </a:r>
            <a:br>
              <a:rPr lang="fi-FI" b="1" dirty="0" smtClean="0"/>
            </a:br>
            <a:r>
              <a:rPr lang="fi-FI" dirty="0" smtClean="0"/>
              <a:t>- opettajien </a:t>
            </a:r>
            <a:r>
              <a:rPr lang="fi-FI" dirty="0"/>
              <a:t>perus-, perehdyttämis- ja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  täydennyskoulutuksen uudistaminen</a:t>
            </a: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i-FI" b="1" dirty="0" smtClean="0"/>
              <a:t>Arvioidaan </a:t>
            </a:r>
            <a:r>
              <a:rPr lang="fi-FI" b="1" dirty="0"/>
              <a:t>ohjelman </a:t>
            </a:r>
            <a:r>
              <a:rPr lang="fi-FI" b="1" dirty="0" smtClean="0"/>
              <a:t>toteutumista</a:t>
            </a:r>
            <a:br>
              <a:rPr lang="fi-FI" b="1" dirty="0" smtClean="0"/>
            </a:br>
            <a:r>
              <a:rPr lang="fi-FI" dirty="0"/>
              <a:t>- </a:t>
            </a:r>
            <a:r>
              <a:rPr lang="fi-FI" dirty="0" smtClean="0"/>
              <a:t>formatiivinen ja summatiivinen kehittävä arviointi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 rot="1213712">
            <a:off x="5828178" y="415783"/>
            <a:ext cx="3194029" cy="1200329"/>
          </a:xfrm>
          <a:prstGeom prst="rect">
            <a:avLst/>
          </a:prstGeom>
          <a:solidFill>
            <a:srgbClr val="FEE0B0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Opettajankoulutusfoorumin toimikausi </a:t>
            </a: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 </a:t>
            </a:r>
            <a:r>
              <a:rPr lang="fi-FI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kehittämis</a:t>
            </a: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-ohjelman 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toteutus ja arviointi päättyvät joulukuussa 2018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8175" y="3789040"/>
            <a:ext cx="6696273" cy="360040"/>
          </a:xfrm>
          <a:prstGeom prst="rect">
            <a:avLst/>
          </a:prstGeom>
          <a:noFill/>
          <a:ln w="57150" cap="sq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29073" y="4251150"/>
            <a:ext cx="6696273" cy="2490218"/>
          </a:xfrm>
          <a:prstGeom prst="rect">
            <a:avLst/>
          </a:prstGeom>
          <a:noFill/>
          <a:ln w="57150" cap="sq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548680"/>
            <a:ext cx="8208912" cy="4953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 smtClean="0"/>
              <a:t>1. </a:t>
            </a:r>
            <a:r>
              <a:rPr lang="fi-FI" b="1" dirty="0"/>
              <a:t>Oppimisedellytysten ja hyvinvoinnin turvaaminen</a:t>
            </a:r>
            <a:r>
              <a:rPr lang="en-GB" b="1" dirty="0" smtClean="0"/>
              <a:t>:</a:t>
            </a:r>
            <a:endParaRPr lang="fi-FI" b="1" dirty="0"/>
          </a:p>
          <a:p>
            <a:pPr marL="282575" lvl="1">
              <a:lnSpc>
                <a:spcPct val="100000"/>
              </a:lnSpc>
              <a:tabLst>
                <a:tab pos="895350" algn="l"/>
              </a:tabLst>
            </a:pPr>
            <a:r>
              <a:rPr lang="fi-FI" dirty="0" smtClean="0"/>
              <a:t>Minäkuvan ja </a:t>
            </a:r>
            <a:r>
              <a:rPr lang="fi-FI" dirty="0" err="1" smtClean="0"/>
              <a:t>minäpystyvyyden</a:t>
            </a:r>
            <a:r>
              <a:rPr lang="fi-FI" dirty="0" smtClean="0"/>
              <a:t> kehittymisen tukeminen</a:t>
            </a:r>
            <a:endParaRPr lang="fi-FI" dirty="0"/>
          </a:p>
          <a:p>
            <a:pPr marL="282575" lvl="1">
              <a:lnSpc>
                <a:spcPct val="100000"/>
              </a:lnSpc>
              <a:tabLst>
                <a:tab pos="895350" algn="l"/>
              </a:tabLst>
            </a:pPr>
            <a:r>
              <a:rPr lang="fi-FI" dirty="0" smtClean="0"/>
              <a:t>Tunnistetaan hyvinvoinnin </a:t>
            </a:r>
            <a:r>
              <a:rPr lang="fi-FI" dirty="0"/>
              <a:t>yhteys </a:t>
            </a:r>
            <a:r>
              <a:rPr lang="fi-FI" dirty="0" smtClean="0"/>
              <a:t>hyviin oppimistuloksiin</a:t>
            </a:r>
          </a:p>
          <a:p>
            <a:pPr marL="282575" lvl="1">
              <a:lnSpc>
                <a:spcPct val="100000"/>
              </a:lnSpc>
              <a:tabLst>
                <a:tab pos="895350" algn="l"/>
              </a:tabLst>
            </a:pPr>
            <a:r>
              <a:rPr lang="fi-FI" dirty="0" smtClean="0"/>
              <a:t>Opetussuunnitelman </a:t>
            </a:r>
            <a:r>
              <a:rPr lang="fi-FI" dirty="0"/>
              <a:t>mukaisen pedagogiikan vahvistaminen</a:t>
            </a:r>
            <a:endParaRPr lang="fi-FI" dirty="0" smtClean="0"/>
          </a:p>
          <a:p>
            <a:pPr marL="282575" lvl="1">
              <a:lnSpc>
                <a:spcPct val="100000"/>
              </a:lnSpc>
              <a:tabLst>
                <a:tab pos="895350" algn="l"/>
              </a:tabLst>
            </a:pPr>
            <a:r>
              <a:rPr lang="fi-FI" dirty="0" smtClean="0"/>
              <a:t>Yksilöllisten </a:t>
            </a:r>
            <a:r>
              <a:rPr lang="fi-FI" dirty="0"/>
              <a:t>oppimispolkujen </a:t>
            </a:r>
            <a:r>
              <a:rPr lang="fi-FI" dirty="0" smtClean="0"/>
              <a:t>mahdollistaminen </a:t>
            </a:r>
            <a:r>
              <a:rPr lang="en-GB" dirty="0" smtClean="0"/>
              <a:t>(</a:t>
            </a:r>
            <a:r>
              <a:rPr lang="en-GB" dirty="0" err="1" smtClean="0"/>
              <a:t>incluusio</a:t>
            </a:r>
            <a:r>
              <a:rPr lang="en-GB" dirty="0" smtClean="0"/>
              <a:t>) </a:t>
            </a:r>
            <a:endParaRPr lang="fi-FI" dirty="0"/>
          </a:p>
          <a:p>
            <a:pPr marL="0" indent="0">
              <a:lnSpc>
                <a:spcPct val="10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smtClean="0"/>
              <a:t>2. </a:t>
            </a:r>
            <a:r>
              <a:rPr lang="fi-FI" b="1" dirty="0"/>
              <a:t>Yhdenvertainen opetus kaikissa </a:t>
            </a:r>
            <a:r>
              <a:rPr lang="fi-FI" b="1" dirty="0" smtClean="0"/>
              <a:t>peruskouluissa</a:t>
            </a:r>
            <a:r>
              <a:rPr lang="en-GB" b="1" dirty="0" smtClean="0"/>
              <a:t>: </a:t>
            </a:r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Opetussuunnitelman (laaja-alainen osaaminen) ja </a:t>
            </a:r>
            <a:r>
              <a:rPr lang="fi-FI" dirty="0"/>
              <a:t>oppimisympäristöjen </a:t>
            </a:r>
            <a:r>
              <a:rPr lang="fi-FI" dirty="0" smtClean="0"/>
              <a:t>jatkuva </a:t>
            </a:r>
            <a:r>
              <a:rPr lang="fi-FI" dirty="0"/>
              <a:t>kehittäminen</a:t>
            </a:r>
            <a:endParaRPr lang="en-GB" dirty="0" smtClean="0"/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Tietoperustaisuuden vahvistaminen (tiedon käyttö)</a:t>
            </a:r>
            <a:endParaRPr lang="fi-FI" dirty="0"/>
          </a:p>
          <a:p>
            <a:pPr marL="282575" lvl="1">
              <a:lnSpc>
                <a:spcPct val="100000"/>
              </a:lnSpc>
            </a:pPr>
            <a:r>
              <a:rPr lang="en-GB" dirty="0" err="1" smtClean="0"/>
              <a:t>Arvioinnin</a:t>
            </a:r>
            <a:r>
              <a:rPr lang="en-GB" dirty="0" smtClean="0"/>
              <a:t> </a:t>
            </a:r>
            <a:r>
              <a:rPr lang="en-GB" dirty="0" err="1" smtClean="0"/>
              <a:t>monipuolistaminen</a:t>
            </a:r>
            <a:r>
              <a:rPr lang="en-GB" dirty="0"/>
              <a:t> </a:t>
            </a:r>
            <a:endParaRPr lang="fi-FI" dirty="0"/>
          </a:p>
          <a:p>
            <a:pPr marL="0" indent="0">
              <a:lnSpc>
                <a:spcPct val="10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smtClean="0"/>
              <a:t>3. </a:t>
            </a:r>
            <a:r>
              <a:rPr lang="en-GB" b="1" dirty="0" err="1" smtClean="0"/>
              <a:t>Yhteisöllinen</a:t>
            </a:r>
            <a:r>
              <a:rPr lang="en-GB" b="1" dirty="0" smtClean="0"/>
              <a:t> </a:t>
            </a:r>
            <a:r>
              <a:rPr lang="en-GB" b="1" dirty="0" err="1" smtClean="0"/>
              <a:t>koulun</a:t>
            </a:r>
            <a:r>
              <a:rPr lang="en-GB" b="1" dirty="0" smtClean="0"/>
              <a:t> </a:t>
            </a:r>
            <a:r>
              <a:rPr lang="en-GB" b="1" dirty="0" err="1" smtClean="0"/>
              <a:t>toimintakulttuuri</a:t>
            </a:r>
            <a:r>
              <a:rPr lang="en-GB" b="1" dirty="0" smtClean="0"/>
              <a:t>:</a:t>
            </a:r>
            <a:endParaRPr lang="fi-FI" b="1" dirty="0"/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Yhteisöllisyys, verkostot ja kumppanuudet</a:t>
            </a:r>
            <a:endParaRPr lang="fi-FI" dirty="0"/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Laatukulttuuri</a:t>
            </a:r>
          </a:p>
          <a:p>
            <a:pPr marL="0" indent="0">
              <a:lnSpc>
                <a:spcPct val="100000"/>
              </a:lnSpc>
              <a:buNone/>
            </a:pPr>
            <a:endParaRPr lang="en-GB" sz="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 smtClean="0"/>
              <a:t>4. </a:t>
            </a:r>
            <a:r>
              <a:rPr lang="en-GB" b="1" dirty="0" err="1" smtClean="0"/>
              <a:t>Osaavat</a:t>
            </a:r>
            <a:r>
              <a:rPr lang="en-GB" b="1" dirty="0" smtClean="0"/>
              <a:t> </a:t>
            </a:r>
            <a:r>
              <a:rPr lang="en-GB" b="1" dirty="0" err="1" smtClean="0"/>
              <a:t>opettajat</a:t>
            </a:r>
            <a:r>
              <a:rPr lang="en-GB" b="1" dirty="0" smtClean="0"/>
              <a:t> ja </a:t>
            </a:r>
            <a:r>
              <a:rPr lang="en-GB" b="1" dirty="0" err="1" smtClean="0"/>
              <a:t>rehtorit</a:t>
            </a:r>
            <a:r>
              <a:rPr lang="en-GB" b="1" dirty="0" smtClean="0"/>
              <a:t>:</a:t>
            </a:r>
            <a:endParaRPr lang="fi-FI" b="1" dirty="0"/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Osaaminen (aine., </a:t>
            </a:r>
            <a:r>
              <a:rPr lang="fi-FI" dirty="0" err="1" smtClean="0"/>
              <a:t>peda</a:t>
            </a:r>
            <a:r>
              <a:rPr lang="fi-FI" dirty="0" smtClean="0"/>
              <a:t>, …)</a:t>
            </a:r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Uutta luova asiantuntijuus (opetussuunnitelman ja oppimisympäristöjen kehittäminen)</a:t>
            </a:r>
          </a:p>
          <a:p>
            <a:pPr marL="282575" lvl="1">
              <a:lnSpc>
                <a:spcPct val="100000"/>
              </a:lnSpc>
            </a:pPr>
            <a:r>
              <a:rPr lang="fi-FI" dirty="0" smtClean="0"/>
              <a:t>Halu ja osaaminen omaan ammatilliseen kehittymiseen ja koko kouluyhteisön kehittämiseen.</a:t>
            </a:r>
          </a:p>
          <a:p>
            <a:pPr marL="0" lvl="1" indent="0">
              <a:lnSpc>
                <a:spcPct val="100000"/>
              </a:lnSpc>
              <a:buNone/>
            </a:pPr>
            <a:endParaRPr lang="fi-FI" dirty="0"/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3DB54-CAA1-4FF1-A656-126DF26C636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103" y="1100937"/>
            <a:ext cx="1611339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Hyvinvoivat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oppilaat</a:t>
            </a: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Laadukas</a:t>
            </a: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opetus</a:t>
            </a:r>
          </a:p>
          <a:p>
            <a:endParaRPr lang="fi-FI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Oppiva </a:t>
            </a:r>
            <a:b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kouluyhteisö</a:t>
            </a:r>
            <a:endParaRPr lang="fi-FI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Opettajien</a:t>
            </a:r>
            <a:b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osaaminen</a:t>
            </a:r>
            <a:endParaRPr lang="fi-FI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i-FI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76" y="0"/>
            <a:ext cx="904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Suomalaisen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koulutuksen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haasteet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9454151">
            <a:off x="-1049818" y="2766947"/>
            <a:ext cx="11793591" cy="1569660"/>
          </a:xfrm>
          <a:prstGeom prst="rect">
            <a:avLst/>
          </a:prstGeom>
          <a:solidFill>
            <a:srgbClr val="FEEEAC"/>
          </a:solidFill>
        </p:spPr>
        <p:txBody>
          <a:bodyPr wrap="square">
            <a:spAutoFit/>
          </a:bodyPr>
          <a:lstStyle/>
          <a:p>
            <a:pPr algn="ctr"/>
            <a:endParaRPr lang="en-GB" b="1" dirty="0" smtClean="0">
              <a:latin typeface="+mn-lt"/>
            </a:endParaRPr>
          </a:p>
          <a:p>
            <a:pPr algn="ctr"/>
            <a:r>
              <a:rPr lang="en-GB" b="1" dirty="0" err="1" smtClean="0">
                <a:latin typeface="+mn-lt"/>
              </a:rPr>
              <a:t>Holistinen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koulutuksen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ekosysteemin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kehittäminen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yhteistyössä</a:t>
            </a:r>
            <a:r>
              <a:rPr lang="en-GB" b="1" dirty="0" smtClean="0">
                <a:latin typeface="+mn-lt"/>
              </a:rPr>
              <a:t> </a:t>
            </a:r>
            <a:br>
              <a:rPr lang="en-GB" b="1" dirty="0" smtClean="0">
                <a:latin typeface="+mn-lt"/>
              </a:rPr>
            </a:br>
            <a:r>
              <a:rPr lang="en-GB" b="1" dirty="0" err="1" smtClean="0">
                <a:latin typeface="+mn-lt"/>
              </a:rPr>
              <a:t>strategisten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tavoitteiden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suunnassa</a:t>
            </a:r>
            <a:endParaRPr lang="en-GB" b="1" dirty="0" smtClean="0">
              <a:latin typeface="+mn-lt"/>
            </a:endParaRPr>
          </a:p>
          <a:p>
            <a:pPr algn="ctr"/>
            <a:endParaRPr lang="en-GB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5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995621">
            <a:off x="-941122" y="3624490"/>
            <a:ext cx="4965828" cy="11160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800" dirty="0" err="1" smtClean="0">
                <a:latin typeface="+mn-lt"/>
              </a:rPr>
              <a:t>Kehittämisohjelman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menestyksekäs</a:t>
            </a:r>
            <a:r>
              <a:rPr lang="en-GB" sz="2800" dirty="0" smtClean="0">
                <a:latin typeface="+mn-lt"/>
              </a:rPr>
              <a:t> </a:t>
            </a:r>
            <a:r>
              <a:rPr lang="en-GB" sz="2800" dirty="0" err="1" smtClean="0">
                <a:latin typeface="+mn-lt"/>
              </a:rPr>
              <a:t>toteutus</a:t>
            </a:r>
            <a:r>
              <a:rPr lang="en-GB" sz="2800" dirty="0" smtClean="0">
                <a:latin typeface="+mn-lt"/>
              </a:rPr>
              <a:t/>
            </a:r>
            <a:br>
              <a:rPr lang="en-GB" sz="2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(OECD  TALIS,                                   </a:t>
            </a:r>
            <a:r>
              <a:rPr lang="fi-FI" sz="1800" dirty="0" err="1" smtClean="0"/>
              <a:t>Governing</a:t>
            </a:r>
            <a:r>
              <a:rPr lang="fi-FI" sz="1800" dirty="0" smtClean="0"/>
              <a:t> </a:t>
            </a:r>
            <a:r>
              <a:rPr lang="fi-FI" sz="1800" dirty="0" err="1"/>
              <a:t>education</a:t>
            </a:r>
            <a:r>
              <a:rPr lang="fi-FI" sz="1800" dirty="0"/>
              <a:t> in a </a:t>
            </a:r>
            <a:r>
              <a:rPr lang="fi-FI" sz="1800" dirty="0" err="1"/>
              <a:t>complex</a:t>
            </a:r>
            <a:r>
              <a:rPr lang="fi-FI" sz="1800" dirty="0"/>
              <a:t> </a:t>
            </a:r>
            <a:r>
              <a:rPr lang="fi-FI" sz="1800" dirty="0" err="1" smtClean="0"/>
              <a:t>world</a:t>
            </a:r>
            <a:r>
              <a:rPr lang="en-GB" sz="1800" dirty="0" smtClean="0">
                <a:latin typeface="+mn-lt"/>
              </a:rPr>
              <a:t>)</a:t>
            </a:r>
            <a:endParaRPr lang="fi-FI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A2F0-AF30-491C-98E6-0745394A03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7630700"/>
              </p:ext>
            </p:extLst>
          </p:nvPr>
        </p:nvGraphicFramePr>
        <p:xfrm>
          <a:off x="1979712" y="174848"/>
          <a:ext cx="7200800" cy="663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2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Kehittämisohjelman toimet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Kansainväliset ja kansalliset </a:t>
            </a:r>
            <a:r>
              <a:rPr lang="fi-FI" dirty="0" smtClean="0"/>
              <a:t>selvitykset</a:t>
            </a:r>
          </a:p>
          <a:p>
            <a:r>
              <a:rPr lang="fi-FI" dirty="0" err="1" smtClean="0"/>
              <a:t>Review</a:t>
            </a:r>
            <a:r>
              <a:rPr lang="fi-FI" dirty="0" smtClean="0"/>
              <a:t> opettaja- </a:t>
            </a:r>
            <a:r>
              <a:rPr lang="fi-FI" dirty="0"/>
              <a:t>ja </a:t>
            </a:r>
            <a:r>
              <a:rPr lang="fi-FI" dirty="0" smtClean="0"/>
              <a:t>opettajankoulutustutkimuksesta</a:t>
            </a:r>
          </a:p>
          <a:p>
            <a:r>
              <a:rPr lang="fi-FI" dirty="0"/>
              <a:t>Kansallinen </a:t>
            </a:r>
            <a:r>
              <a:rPr lang="fi-FI" dirty="0" smtClean="0"/>
              <a:t>verkkoaivoriihi</a:t>
            </a:r>
          </a:p>
          <a:p>
            <a:r>
              <a:rPr lang="fi-FI" dirty="0" smtClean="0"/>
              <a:t>Norjan </a:t>
            </a:r>
            <a:r>
              <a:rPr lang="fi-FI" dirty="0"/>
              <a:t>ja Ruotsin opettajankoulutusuudistukset</a:t>
            </a:r>
          </a:p>
          <a:p>
            <a:r>
              <a:rPr lang="fi-FI" b="1" dirty="0"/>
              <a:t>Opettajankoulutuksen kehittämisohjelma</a:t>
            </a:r>
            <a:endParaRPr lang="fi-FI" b="1" dirty="0" smtClean="0"/>
          </a:p>
          <a:p>
            <a:r>
              <a:rPr lang="fi-FI" dirty="0" smtClean="0"/>
              <a:t>Kansalliset tapaamiset ja seminaarit</a:t>
            </a:r>
          </a:p>
          <a:p>
            <a:r>
              <a:rPr lang="fi-FI" dirty="0" smtClean="0"/>
              <a:t>Kehittämishankkeet</a:t>
            </a:r>
          </a:p>
          <a:p>
            <a:r>
              <a:rPr lang="fi-FI" dirty="0" smtClean="0"/>
              <a:t>Formatiivinen ja summatiivinen kehittävä arviointi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2BBEF-5362-4B58-87F3-A3268D6CEE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4941168"/>
            <a:ext cx="5410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3200" dirty="0" smtClean="0"/>
              <a:t>Millaista opettajuutta/osaamista </a:t>
            </a:r>
            <a:br>
              <a:rPr lang="fi-FI" sz="3200" dirty="0" smtClean="0"/>
            </a:br>
            <a:r>
              <a:rPr lang="fi-FI" sz="3200" dirty="0" smtClean="0"/>
              <a:t>tulisi nyt tavoitella?</a:t>
            </a:r>
            <a:br>
              <a:rPr lang="fi-FI" sz="32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Kansainvälinen näkökulma</a:t>
            </a:r>
            <a:br>
              <a:rPr lang="fi-FI" dirty="0" smtClean="0"/>
            </a:br>
            <a:r>
              <a:rPr lang="fi-FI" dirty="0" smtClean="0"/>
              <a:t>Selvitysten näkökulma</a:t>
            </a:r>
            <a:br>
              <a:rPr lang="fi-FI" dirty="0" smtClean="0"/>
            </a:br>
            <a:r>
              <a:rPr lang="fi-FI" dirty="0" smtClean="0"/>
              <a:t>Tutkimusnäkökulma</a:t>
            </a:r>
            <a:br>
              <a:rPr lang="fi-FI" dirty="0" smtClean="0"/>
            </a:br>
            <a:r>
              <a:rPr lang="fi-FI" dirty="0" smtClean="0"/>
              <a:t>Konsensusnäkökulma</a:t>
            </a:r>
          </a:p>
        </p:txBody>
      </p:sp>
    </p:spTree>
    <p:extLst>
      <p:ext uri="{BB962C8B-B14F-4D97-AF65-F5344CB8AC3E}">
        <p14:creationId xmlns:p14="http://schemas.microsoft.com/office/powerpoint/2010/main" val="27619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79816</TotalTime>
  <Words>2535</Words>
  <Application>Microsoft Office PowerPoint</Application>
  <PresentationFormat>On-screen Show (4:3)</PresentationFormat>
  <Paragraphs>623</Paragraphs>
  <Slides>60</Slides>
  <Notes>23</Notes>
  <HiddenSlides>26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ＭＳ Ｐゴシック</vt:lpstr>
      <vt:lpstr>Arial</vt:lpstr>
      <vt:lpstr>Arial Black</vt:lpstr>
      <vt:lpstr>Arial Narrow</vt:lpstr>
      <vt:lpstr>Calibri</vt:lpstr>
      <vt:lpstr>Gulim</vt:lpstr>
      <vt:lpstr>Times New Roman</vt:lpstr>
      <vt:lpstr>Trebuchet MS</vt:lpstr>
      <vt:lpstr>Wingdings</vt:lpstr>
      <vt:lpstr>Default Design</vt:lpstr>
      <vt:lpstr>PowerPoint Presentation</vt:lpstr>
      <vt:lpstr>Tulevaisuuden opettaja  (Hannele Niemi, 2000 luvun alussa) …</vt:lpstr>
      <vt:lpstr>Kansallinen opettajankoulutusstrategia (2002):   Opettajan osaaminen:</vt:lpstr>
      <vt:lpstr>Characteristics of Finnish Education Ecosystem Laukkanen (2008), Niemi et al. (2012), Sahlberg (2011)</vt:lpstr>
      <vt:lpstr>PowerPoint Presentation</vt:lpstr>
      <vt:lpstr>Opettajankoulutus- foorumin tehtävät</vt:lpstr>
      <vt:lpstr>Kehittämisohjelman menestyksekäs toteutus (OECD  TALIS,                                   Governing education in a complex world)</vt:lpstr>
      <vt:lpstr>Kehittämisohjelman toimet</vt:lpstr>
      <vt:lpstr>  Millaista opettajuutta/osaamista  tulisi nyt tavoitella?   Kansainvälinen näkökulma Selvitysten näkökulma Tutkimusnäkökulma Konsensusnäkökulma</vt:lpstr>
      <vt:lpstr>Kaikissa maissa halutaan kouluttaa asian-tuntijaopettajia, mutta asiantuntijuutta lähestytään hyvin eri tavoin</vt:lpstr>
      <vt:lpstr>Asiantuntijaopettaja (Professional teacher) (Hargreaves &amp; Goodson, 1996; Evans, 2008; Freidson, 2001; Urban &amp; Dalli, 2011; Evetts, 2012)</vt:lpstr>
      <vt:lpstr>In Norway the learning outcomes defined as knowledge, skills and competence, for work in elementary 1 – 7 grade are for a conadidate:</vt:lpstr>
      <vt:lpstr>In Sweden for a Degree of Master of Arts/Science at secondary level the student shall demonstrate ..</vt:lpstr>
      <vt:lpstr>Kansainväliset ja kansalliset opettajuuteen liittyvät selvitykset </vt:lpstr>
      <vt:lpstr>TALIS määritelmä  asiantuntijaopettajuudelle “professionalism index”</vt:lpstr>
      <vt:lpstr>TALIS Opettajien “professionalism index” (perustuu opettajien itsearviointeihin)</vt:lpstr>
      <vt:lpstr>Teachers skills/ student skills  (OECD Assessment of tertiary graduates’ and teachers’ Numeracy skills)</vt:lpstr>
      <vt:lpstr>TALIS (2013): Peruskoulun luokkien 7 – 9 opettajien osallistuminen ammatillista osaamista kehittävään toimintaan (%)</vt:lpstr>
      <vt:lpstr>TALIS (2013): Ei ole saanut lainkaan palautetta  nykyisessä koulussa (yläkoulu) (%)</vt:lpstr>
      <vt:lpstr>Opettajat ja rehtorit Suomessa 2016 -julkaisu http://www.oph.fi/julkaisut/2017/opettajat_ja_rehtorit_suomessa_2016</vt:lpstr>
      <vt:lpstr>Peruskoulun luokkien 7 – 9 opettajien ajankäyttö erilaisiin tehtäviin (tuntia viikossa)</vt:lpstr>
      <vt:lpstr>Peruskoulun luokkien 7 – 9 opettajien ajankäyttö erilaisiin tehtäviin (tuntia viikossa)</vt:lpstr>
      <vt:lpstr>PowerPoint Presentation</vt:lpstr>
      <vt:lpstr>Suomalainen laadunhallinta-ajattelu (kuuluu ”professional teacher” ajatteluun)</vt:lpstr>
      <vt:lpstr>Koulutuksen järjestäjien latutyön arviointi (vuonna 2016)</vt:lpstr>
      <vt:lpstr>Perusopetuksen ja lukiokoulutuksen järjestäjien itsearvioinnin tulokset</vt:lpstr>
      <vt:lpstr>PowerPoint Presentation</vt:lpstr>
      <vt:lpstr>Opettajuus nyt, opettaja- ja opettajankoulutustutkimuksen perusteella (Husu &amp; Toom) </vt:lpstr>
      <vt:lpstr>Kolme kansainvälistä opettajuuden ja opettajankoulutuksen muutostrendiä (Cochran-Smith &amp; Villagas, 2015)</vt:lpstr>
      <vt:lpstr>Opettajatutkimuksen esille ottamia näkökulmia (Cochran-Smith &amp; Villagas, 2015)</vt:lpstr>
      <vt:lpstr>Opettajan työn perusolemus</vt:lpstr>
      <vt:lpstr>Opettajan työn haasteet</vt:lpstr>
      <vt:lpstr>Opettajan osaaminen 1.</vt:lpstr>
      <vt:lpstr>Opettajan osaaminen 2: Opettajan tieto</vt:lpstr>
      <vt:lpstr>Tiedon alkuperän perusteella opettajan tieto voidaan luokitella (Hiebert et al., 2002): </vt:lpstr>
      <vt:lpstr>Opettajan osaaminen 3:  Noviisi-eksperttitutkimus</vt:lpstr>
      <vt:lpstr>Opettajan osaaminen 4: Ammatillinen toimijuus</vt:lpstr>
      <vt:lpstr>Opettajalta edellyttävä osaaminen oppimisen ja luokkahuone-vuorovaikutuksen näkökulmasta (Lonka, Hakkarainen, Lakkala, 2010; Kereluik et al., 2013; Hattie ja Jaeger, 2003; Hattie, 2012):</vt:lpstr>
      <vt:lpstr>Opettajankoulutuksen kehittäminen ja opettajankouluttajien osaaminen </vt:lpstr>
      <vt:lpstr>Opettajankoulutuksen koherenssi</vt:lpstr>
      <vt:lpstr>PowerPoint Presentation</vt:lpstr>
      <vt:lpstr>Opettajan ammatillisen kehittymisen tukeminen uran eri vaiheissa</vt:lpstr>
      <vt:lpstr>Kansallinen verkkoaivoriihi</vt:lpstr>
      <vt:lpstr>Toimijoiden ja sidosryhmien  dialogilla tietoisuudesta toimintaan</vt:lpstr>
      <vt:lpstr>Parviäly (Wisdom of Crowds)</vt:lpstr>
      <vt:lpstr>PowerPoint Presentation</vt:lpstr>
      <vt:lpstr>Opettajuuden/ opettajan osaamisen konsensustulkinta nyt</vt:lpstr>
      <vt:lpstr>PowerPoint Presentation</vt:lpstr>
      <vt:lpstr>PowerPoint Presentation</vt:lpstr>
      <vt:lpstr>PowerPoint Presentation</vt:lpstr>
      <vt:lpstr>Kehittämisohjelmassa esiteltävät strategiset linjaukset määrittävät suunnan opettajankoulutuksen kehittämiselle</vt:lpstr>
      <vt:lpstr>PowerPoint Presentation</vt:lpstr>
      <vt:lpstr>PowerPoint Presentation</vt:lpstr>
      <vt:lpstr>PowerPoint Presentation</vt:lpstr>
      <vt:lpstr>PowerPoint Presentation</vt:lpstr>
      <vt:lpstr>Pohdinta …</vt:lpstr>
      <vt:lpstr>Tulevaisuuden opettaja  (Hannele Niemi, 2000 luvun alussa) …</vt:lpstr>
      <vt:lpstr>Kansallinen opettajankoulutusstrategia (2002):   Opettajan osaaminen:</vt:lpstr>
      <vt:lpstr>PowerPoint Presentation</vt:lpstr>
      <vt:lpstr>PowerPoint Presentation</vt:lpstr>
    </vt:vector>
  </TitlesOfParts>
  <Company>OKL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Tvt, opettajien odotuksia</dc:title>
  <dc:creator>Jari Lavonen</dc:creator>
  <cp:lastModifiedBy>Lavonen, Jari M J</cp:lastModifiedBy>
  <cp:revision>1153</cp:revision>
  <cp:lastPrinted>2017-08-15T04:47:18Z</cp:lastPrinted>
  <dcterms:created xsi:type="dcterms:W3CDTF">2000-08-19T12:32:13Z</dcterms:created>
  <dcterms:modified xsi:type="dcterms:W3CDTF">2018-01-16T10:52:25Z</dcterms:modified>
</cp:coreProperties>
</file>