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4" r:id="rId3"/>
    <p:sldId id="275" r:id="rId4"/>
    <p:sldId id="271" r:id="rId5"/>
    <p:sldId id="277" r:id="rId6"/>
    <p:sldId id="276" r:id="rId7"/>
    <p:sldId id="278" r:id="rId8"/>
    <p:sldId id="268" r:id="rId9"/>
    <p:sldId id="279" r:id="rId10"/>
    <p:sldId id="280" r:id="rId11"/>
    <p:sldId id="282" r:id="rId12"/>
    <p:sldId id="281" r:id="rId13"/>
    <p:sldId id="283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leena" initials="AK" lastIdx="3" clrIdx="0">
    <p:extLst>
      <p:ext uri="{19B8F6BF-5375-455C-9EA6-DF929625EA0E}">
        <p15:presenceInfo xmlns:p15="http://schemas.microsoft.com/office/powerpoint/2012/main" userId="Anuleena" providerId="None"/>
      </p:ext>
    </p:extLst>
  </p:cmAuthor>
  <p:cmAuthor id="2" name="Kimanen, Anu Leena" initials="KAL" lastIdx="3" clrIdx="1">
    <p:extLst>
      <p:ext uri="{19B8F6BF-5375-455C-9EA6-DF929625EA0E}">
        <p15:presenceInfo xmlns:p15="http://schemas.microsoft.com/office/powerpoint/2012/main" userId="S-1-5-21-16020293-282541685-632688529-82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FFCC"/>
    <a:srgbClr val="FF6699"/>
    <a:srgbClr val="66FF66"/>
    <a:srgbClr val="FF9966"/>
    <a:srgbClr val="6666FF"/>
    <a:srgbClr val="00FFFF"/>
    <a:srgbClr val="3333FF"/>
    <a:srgbClr val="66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549"/>
            <a:ext cx="2889938" cy="4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378549"/>
            <a:ext cx="2889938" cy="4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A04D-BEB0-48D9-8894-AD57F7B9D023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74494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690078"/>
            <a:ext cx="4890664" cy="444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Muokkaa tekstin perustyylejä napsauttamalla</a:t>
            </a:r>
          </a:p>
          <a:p>
            <a:pPr lvl="1"/>
            <a:r>
              <a:rPr lang="en-US" noProof="0"/>
              <a:t>toinen taso</a:t>
            </a:r>
          </a:p>
          <a:p>
            <a:pPr lvl="2"/>
            <a:r>
              <a:rPr lang="en-US" noProof="0"/>
              <a:t>kolmas taso</a:t>
            </a:r>
          </a:p>
          <a:p>
            <a:pPr lvl="3"/>
            <a:r>
              <a:rPr lang="en-US" noProof="0"/>
              <a:t>neljäs taso</a:t>
            </a:r>
          </a:p>
          <a:p>
            <a:pPr lvl="4"/>
            <a:r>
              <a:rPr lang="en-US" noProof="0"/>
              <a:t>viides taso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158"/>
            <a:ext cx="2889938" cy="4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380158"/>
            <a:ext cx="2889938" cy="4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CCA196-617F-4E6F-9362-4786CDED738F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48285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Tässä kohtaa kerrotaan,</a:t>
            </a:r>
            <a:r>
              <a:rPr lang="fi-FI" baseline="0" dirty="0" smtClean="0"/>
              <a:t> keitä kaikkia on mukana meidän lisäksemme.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CA196-617F-4E6F-9362-4786CDED738F}" type="slidenum">
              <a:rPr lang="en-US" altLang="fi-FI" smtClean="0"/>
              <a:pPr>
                <a:defRPr/>
              </a:pPr>
              <a:t>1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952201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Tässä kohtaa kerrotaan,</a:t>
            </a:r>
            <a:r>
              <a:rPr lang="fi-FI" baseline="0" dirty="0" smtClean="0"/>
              <a:t> keitä kaikkia on mukana meidän lisäksemme.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CA196-617F-4E6F-9362-4786CDED738F}" type="slidenum">
              <a:rPr lang="en-US" altLang="fi-FI" smtClean="0"/>
              <a:pPr>
                <a:defRPr/>
              </a:pPr>
              <a:t>11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1187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Tapani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CA196-617F-4E6F-9362-4786CDED738F}" type="slidenum">
              <a:rPr lang="en-US" altLang="fi-FI" smtClean="0"/>
              <a:pPr>
                <a:defRPr/>
              </a:pPr>
              <a:t>2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686051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Tapani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CA196-617F-4E6F-9362-4786CDED738F}" type="slidenum">
              <a:rPr lang="en-US" altLang="fi-FI" smtClean="0"/>
              <a:pPr>
                <a:defRPr/>
              </a:pPr>
              <a:t>3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75999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Koska oppilaisiin ei voi suhtautua niin, että somaleilla on nämä tarpeet ja venäläisillä nuo, ja koska oppilaat kuitenkin ovat pohjimmiltaan lapsia,</a:t>
            </a:r>
            <a:r>
              <a:rPr lang="fi-FI" baseline="0" dirty="0" smtClean="0"/>
              <a:t> ihmisiä, ja nuoria, mikä voi joskus antaa tunteen, ettei kulttuurisia eroja olekaan, on tarpeen tutustua siihen, millaisia arvostuksia ja käytäntöjä kullakin on, samoin kuin siihen, mitä pidämme itsestäänselvyytenä.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CA196-617F-4E6F-9362-4786CDED738F}" type="slidenum">
              <a:rPr lang="en-US" altLang="fi-FI" smtClean="0"/>
              <a:pPr>
                <a:defRPr/>
              </a:pPr>
              <a:t>4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8450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Monet muutkin asiat tosin vaikuttavat</a:t>
            </a:r>
            <a:r>
              <a:rPr lang="fi-FI" baseline="0" dirty="0" smtClean="0"/>
              <a:t> ihmisen käytökseen ja ajatusmaailmaan, kuten kehitystaso ja ihmissuhteet – mutta niidenkin vaikutukseen kulttuuri vaikuttaa (esim. erilaiset perhekäsitykset).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CA196-617F-4E6F-9362-4786CDED738F}" type="slidenum">
              <a:rPr lang="en-US" altLang="fi-FI" smtClean="0"/>
              <a:pPr>
                <a:defRPr/>
              </a:pPr>
              <a:t>5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1720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Usein</a:t>
            </a:r>
            <a:r>
              <a:rPr lang="fi-FI" baseline="0" dirty="0" smtClean="0"/>
              <a:t> kyse on kahdenvälisestä vuorovaikutuksesta ja viestinnästä.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CA196-617F-4E6F-9362-4786CDED738F}" type="slidenum">
              <a:rPr lang="en-US" altLang="fi-FI" smtClean="0"/>
              <a:pPr>
                <a:defRPr/>
              </a:pPr>
              <a:t>6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22006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Pohjimmiltaan tavoitteena on kulttuurinen </a:t>
            </a:r>
            <a:r>
              <a:rPr lang="fi-FI" dirty="0" err="1" smtClean="0"/>
              <a:t>inklusiivisuus</a:t>
            </a:r>
            <a:r>
              <a:rPr lang="fi-FI" dirty="0" smtClean="0"/>
              <a:t> ja koulutuksellinen tasa-arvo.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CA196-617F-4E6F-9362-4786CDED738F}" type="slidenum">
              <a:rPr lang="en-US" altLang="fi-FI" smtClean="0"/>
              <a:pPr>
                <a:defRPr/>
              </a:pPr>
              <a:t>7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7081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Tapani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CA196-617F-4E6F-9362-4786CDED738F}" type="slidenum">
              <a:rPr lang="en-US" altLang="fi-FI" smtClean="0"/>
              <a:pPr>
                <a:defRPr/>
              </a:pPr>
              <a:t>8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362949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Anuleena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CA196-617F-4E6F-9362-4786CDED738F}" type="slidenum">
              <a:rPr lang="en-US" altLang="fi-FI" smtClean="0"/>
              <a:pPr>
                <a:defRPr/>
              </a:pPr>
              <a:t>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58641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47" descr="xkansi_tk_teologi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098675"/>
            <a:ext cx="5410200" cy="1143000"/>
          </a:xfrm>
        </p:spPr>
        <p:txBody>
          <a:bodyPr/>
          <a:lstStyle>
            <a:lvl1pPr>
              <a:defRPr>
                <a:solidFill>
                  <a:srgbClr val="1E1C77"/>
                </a:solidFill>
              </a:defRPr>
            </a:lvl1pPr>
          </a:lstStyle>
          <a:p>
            <a:r>
              <a:rPr lang="en-US"/>
              <a:t>Muokkaa otsikon perustyyliä napsauttamalla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68700"/>
            <a:ext cx="5410200" cy="13843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Muokkaa alaotsikon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075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67AE3-D05C-469B-8B0B-48171C72ED79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0721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7526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52400"/>
            <a:ext cx="51054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31471-2F06-4318-9A55-AA0FC07D9C14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07574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0327-6685-4CED-BD84-295F7606C8FF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139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B1C61-99C2-41C3-875D-5735BCB0F683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27417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3429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429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307F6-DD7F-4BC6-9DFF-28A2D65D9C89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8081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36FE-2343-4D9B-AF1B-12CAB5DCC595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0282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02D8-E95A-4F06-8E15-FCAE73D25A2E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141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3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24F0-B6A6-471D-A6F6-928001CDEC0C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25610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A0A46-6053-42BC-B176-79D42935F907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7166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2851-93EC-46FB-BE97-C4C3AFAF25D1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4350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70104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00200"/>
            <a:ext cx="701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Muokkaa tekstin perustyylejä napsauttamalla</a:t>
            </a:r>
          </a:p>
          <a:p>
            <a:pPr lvl="1"/>
            <a:r>
              <a:rPr lang="en-US" altLang="fi-FI"/>
              <a:t>toinen taso</a:t>
            </a:r>
          </a:p>
          <a:p>
            <a:pPr lvl="2"/>
            <a:r>
              <a:rPr lang="en-US" altLang="fi-FI"/>
              <a:t>kolmas taso</a:t>
            </a:r>
          </a:p>
          <a:p>
            <a:pPr lvl="3"/>
            <a:r>
              <a:rPr lang="en-US" altLang="fi-FI"/>
              <a:t>neljäs taso</a:t>
            </a:r>
          </a:p>
          <a:p>
            <a:pPr lvl="4"/>
            <a:r>
              <a:rPr lang="en-US" altLang="fi-FI"/>
              <a:t>viides taso</a:t>
            </a:r>
          </a:p>
        </p:txBody>
      </p:sp>
      <p:pic>
        <p:nvPicPr>
          <p:cNvPr id="1028" name="Picture 1036" descr="rgb-vaaka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77838"/>
            <a:ext cx="723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86588" y="6597650"/>
            <a:ext cx="13303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4110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597650"/>
            <a:ext cx="6264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411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97650"/>
            <a:ext cx="5032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0F65C1-6895-4BFB-9831-087E96E9FC9F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hdr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9258C8"/>
        </a:buClr>
        <a:buSzPct val="11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9258C8"/>
        </a:buClr>
        <a:buSzPct val="8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2pPr>
      <a:lvl3pPr marL="1050925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9258C8"/>
        </a:buClr>
        <a:buChar char="-"/>
        <a:defRPr>
          <a:solidFill>
            <a:schemeClr val="tx1"/>
          </a:solidFill>
          <a:latin typeface="+mn-lt"/>
        </a:defRPr>
      </a:lvl3pPr>
      <a:lvl4pPr marL="1622425" indent="-152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9258C8"/>
        </a:buClr>
        <a:buChar char="-"/>
        <a:defRPr>
          <a:solidFill>
            <a:schemeClr val="tx1"/>
          </a:solidFill>
          <a:latin typeface="+mn-lt"/>
        </a:defRPr>
      </a:lvl4pPr>
      <a:lvl5pPr marL="20955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9258C8"/>
        </a:buClr>
        <a:buChar char="-"/>
        <a:defRPr>
          <a:solidFill>
            <a:schemeClr val="tx1"/>
          </a:solidFill>
          <a:latin typeface="+mn-lt"/>
        </a:defRPr>
      </a:lvl5pPr>
      <a:lvl6pPr marL="25527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9258C8"/>
        </a:buClr>
        <a:buChar char="-"/>
        <a:defRPr>
          <a:solidFill>
            <a:schemeClr val="tx1"/>
          </a:solidFill>
          <a:latin typeface="+mn-lt"/>
        </a:defRPr>
      </a:lvl6pPr>
      <a:lvl7pPr marL="30099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9258C8"/>
        </a:buClr>
        <a:buChar char="-"/>
        <a:defRPr>
          <a:solidFill>
            <a:schemeClr val="tx1"/>
          </a:solidFill>
          <a:latin typeface="+mn-lt"/>
        </a:defRPr>
      </a:lvl7pPr>
      <a:lvl8pPr marL="34671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9258C8"/>
        </a:buClr>
        <a:buChar char="-"/>
        <a:defRPr>
          <a:solidFill>
            <a:schemeClr val="tx1"/>
          </a:solidFill>
          <a:latin typeface="+mn-lt"/>
        </a:defRPr>
      </a:lvl8pPr>
      <a:lvl9pPr marL="39243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9258C8"/>
        </a:buClr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helsinki.fi/kulttuuri-ja-katsomussensitiivisyy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8550" y="3687828"/>
            <a:ext cx="7105650" cy="1253340"/>
          </a:xfrm>
        </p:spPr>
        <p:txBody>
          <a:bodyPr/>
          <a:lstStyle/>
          <a:p>
            <a:r>
              <a:rPr lang="en-GB" altLang="fi-FI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fi-FI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fi-FI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fi-FI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fi-FI" sz="3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fi-FI" sz="3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fi-FI" sz="3200" i="1" dirty="0">
                <a:solidFill>
                  <a:schemeClr val="tx1"/>
                </a:solidFill>
              </a:rPr>
              <a:t/>
            </a:r>
            <a:br>
              <a:rPr lang="en-GB" altLang="fi-FI" sz="3200" i="1" dirty="0">
                <a:solidFill>
                  <a:schemeClr val="tx1"/>
                </a:solidFill>
              </a:rPr>
            </a:br>
            <a:r>
              <a:rPr lang="en-GB" altLang="fi-FI" sz="3200" i="1" dirty="0">
                <a:solidFill>
                  <a:schemeClr val="tx1"/>
                </a:solidFill>
              </a:rPr>
              <a:t/>
            </a:r>
            <a:br>
              <a:rPr lang="en-GB" altLang="fi-FI" sz="3200" i="1" dirty="0">
                <a:solidFill>
                  <a:schemeClr val="tx1"/>
                </a:solidFill>
              </a:rPr>
            </a:b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Kulttuuri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 </a:t>
            </a: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ja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katsomussensitiivistä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opetusta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ja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ohjausta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kehittämässä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altLang="fi-FI" sz="32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KuKaS</a:t>
            </a:r>
            <a:endParaRPr lang="en-US" altLang="fi-FI" sz="3200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3625" y="5259689"/>
            <a:ext cx="7826375" cy="764874"/>
          </a:xfrm>
        </p:spPr>
        <p:txBody>
          <a:bodyPr/>
          <a:lstStyle/>
          <a:p>
            <a:r>
              <a:rPr lang="en-GB" altLang="fi-FI" sz="18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Yliopistonlehtori</a:t>
            </a:r>
            <a:r>
              <a:rPr lang="en-GB" altLang="fi-FI" sz="18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dos. Tapani Innanen </a:t>
            </a:r>
            <a:r>
              <a:rPr lang="en-GB" altLang="fi-FI" sz="18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</a:t>
            </a:r>
            <a:r>
              <a:rPr lang="en-GB" altLang="fi-FI" sz="18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fi-FI" sz="18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tutkijatohtori</a:t>
            </a:r>
            <a:r>
              <a:rPr lang="en-GB" altLang="fi-FI" sz="18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Anuleena Kimanen</a:t>
            </a:r>
            <a:endParaRPr lang="en-GB" altLang="fi-FI" sz="18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0310"/>
            <a:ext cx="9144000" cy="2377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94586"/>
            <a:ext cx="928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Aistit avoimena kulttuuriseen ja katsomukselliseen moninaisuuteen!</a:t>
            </a:r>
            <a:endParaRPr lang="fi-FI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0327-6685-4CED-BD84-295F7606C8FF}" type="slidenum">
              <a:rPr lang="en-US" altLang="fi-FI" smtClean="0"/>
              <a:pPr>
                <a:defRPr/>
              </a:pPr>
              <a:t>10</a:t>
            </a:fld>
            <a:endParaRPr lang="en-US" altLang="fi-FI"/>
          </a:p>
        </p:txBody>
      </p:sp>
      <p:pic>
        <p:nvPicPr>
          <p:cNvPr id="7" name="Picture 6" descr="fruits vegetables strawberries apples red delicious peppers grapefruits raspberries tomatoes food whitespac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2" y="1103326"/>
            <a:ext cx="7508311" cy="50103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456033" y="2690301"/>
            <a:ext cx="41941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i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Kiitos!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b</a:t>
            </a:r>
            <a:r>
              <a:rPr lang="fi-FI" dirty="0" smtClean="0">
                <a:latin typeface="Calibri" panose="020F0502020204030204" pitchFamily="34" charset="0"/>
              </a:rPr>
              <a:t>logs.helsinki.fi/kulttuuri-ja-katsomussensitiivisyys</a:t>
            </a:r>
            <a:endParaRPr 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8550" y="3687827"/>
            <a:ext cx="7105650" cy="1571861"/>
          </a:xfrm>
        </p:spPr>
        <p:txBody>
          <a:bodyPr/>
          <a:lstStyle/>
          <a:p>
            <a:r>
              <a:rPr lang="en-GB" altLang="fi-FI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fi-FI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fi-FI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fi-FI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fi-FI" sz="3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fi-FI" sz="3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fi-FI" sz="3200" i="1" dirty="0">
                <a:solidFill>
                  <a:schemeClr val="tx1"/>
                </a:solidFill>
              </a:rPr>
              <a:t/>
            </a:r>
            <a:br>
              <a:rPr lang="en-GB" altLang="fi-FI" sz="3200" i="1" dirty="0">
                <a:solidFill>
                  <a:schemeClr val="tx1"/>
                </a:solidFill>
              </a:rPr>
            </a:br>
            <a:r>
              <a:rPr lang="en-GB" altLang="fi-FI" sz="3200" i="1" dirty="0">
                <a:solidFill>
                  <a:schemeClr val="tx1"/>
                </a:solidFill>
              </a:rPr>
              <a:t/>
            </a:r>
            <a:br>
              <a:rPr lang="en-GB" altLang="fi-FI" sz="3200" i="1" dirty="0">
                <a:solidFill>
                  <a:schemeClr val="tx1"/>
                </a:solidFill>
              </a:rPr>
            </a:b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Työryhmä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en-GB" altLang="fi-FI" sz="3200" dirty="0" smtClean="0">
                <a:solidFill>
                  <a:schemeClr val="bg1"/>
                </a:solidFill>
              </a:rPr>
              <a:t> </a:t>
            </a:r>
            <a:br>
              <a:rPr lang="en-GB" altLang="fi-FI" sz="3200" dirty="0" smtClean="0">
                <a:solidFill>
                  <a:schemeClr val="bg1"/>
                </a:solidFill>
              </a:rPr>
            </a:b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Kulttuuri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 </a:t>
            </a: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ja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katsomussensitiivistä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opetusta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ja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ohjausta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fi-FI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kehittämässä</a:t>
            </a:r>
            <a: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n-GB" altLang="fi-FI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altLang="fi-FI" sz="32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Tapausmenetelmä</a:t>
            </a:r>
            <a:r>
              <a:rPr lang="en-GB" altLang="fi-FI" sz="3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fi-FI" sz="32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käytännössä</a:t>
            </a:r>
            <a:endParaRPr lang="en-US" altLang="fi-FI" sz="3200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3625" y="5259689"/>
            <a:ext cx="7826375" cy="764874"/>
          </a:xfrm>
        </p:spPr>
        <p:txBody>
          <a:bodyPr/>
          <a:lstStyle/>
          <a:p>
            <a:r>
              <a:rPr lang="en-GB" altLang="fi-FI" sz="18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Yliopistonlehtori</a:t>
            </a:r>
            <a:r>
              <a:rPr lang="en-GB" altLang="fi-FI" sz="18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dos. Tapani Innanen </a:t>
            </a:r>
            <a:r>
              <a:rPr lang="en-GB" altLang="fi-FI" sz="18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</a:t>
            </a:r>
            <a:r>
              <a:rPr lang="en-GB" altLang="fi-FI" sz="18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fi-FI" sz="18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tutkijatohtori</a:t>
            </a:r>
            <a:r>
              <a:rPr lang="en-GB" altLang="fi-FI" sz="18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Anuleena Kimanen</a:t>
            </a:r>
            <a:endParaRPr lang="en-GB" altLang="fi-FI" sz="18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0310"/>
            <a:ext cx="9144000" cy="2377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256" y="2194586"/>
            <a:ext cx="8879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Aistit avoimena kulttuuriseen ja katsomukselliseen moninaisuuteen!</a:t>
            </a:r>
            <a:endParaRPr lang="fi-FI" sz="22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Tapauskirjoittaminen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20" y="1562415"/>
            <a:ext cx="8393336" cy="4953000"/>
          </a:xfrm>
        </p:spPr>
        <p:txBody>
          <a:bodyPr/>
          <a:lstStyle/>
          <a:p>
            <a:r>
              <a:rPr lang="fi-FI" dirty="0" smtClean="0"/>
              <a:t>Miettikää ryhmässänne koulumaailmassa tapahtuneita kulttuurien tai katsomusten kohtaamisia, joita olette kokeneet. Valitkaa kokemuksista yksi, josta kirjoitatte tapauksen. Valitkaa vaihtoehdoista yllättävin (stereotypioita rikkovin) tai monitahoisin.</a:t>
            </a:r>
          </a:p>
          <a:p>
            <a:pPr lvl="1"/>
            <a:r>
              <a:rPr lang="fi-FI" dirty="0"/>
              <a:t>Kohtaaminen voi liittyä jonkin oppiaineen opetukseen, koulun muihin käytänteisiin, huoltajien tapaamiseen tai henkilöiden väleihin yleisesti</a:t>
            </a:r>
            <a:r>
              <a:rPr lang="fi-FI" dirty="0" smtClean="0"/>
              <a:t>.</a:t>
            </a:r>
          </a:p>
          <a:p>
            <a:pPr lvl="1"/>
            <a:r>
              <a:rPr lang="fi-FI" dirty="0"/>
              <a:t>Kohtaaminen voi olla (myönteisestikin) yllättävä tilanne jommallekummalle osapuolelle, se voi olla hämmentävä tilanne, väärinkäsitys, ymmärrystä lisäävä vuoropuhelu tai ristiriita.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0327-6685-4CED-BD84-295F7606C8FF}" type="slidenum">
              <a:rPr lang="en-US" altLang="fi-FI" smtClean="0"/>
              <a:pPr>
                <a:defRPr/>
              </a:pPr>
              <a:t>12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800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Tapauskirjoittaminen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77" y="1600200"/>
            <a:ext cx="8272423" cy="4953000"/>
          </a:xfrm>
        </p:spPr>
        <p:txBody>
          <a:bodyPr/>
          <a:lstStyle/>
          <a:p>
            <a:r>
              <a:rPr lang="fi-FI" dirty="0"/>
              <a:t>Kirjoittakaa tapaus seuraavalla kaavalla:</a:t>
            </a:r>
          </a:p>
          <a:p>
            <a:pPr lvl="1"/>
            <a:r>
              <a:rPr lang="fi-FI" b="1" dirty="0"/>
              <a:t>Tilanne ja henkilöt </a:t>
            </a:r>
            <a:endParaRPr lang="fi-FI" b="1" dirty="0" smtClean="0"/>
          </a:p>
          <a:p>
            <a:pPr marL="479425" lvl="1" indent="0">
              <a:buNone/>
            </a:pPr>
            <a:r>
              <a:rPr lang="fi-FI" dirty="0" smtClean="0"/>
              <a:t>Välttäkää henkilöiden tunnistettavuutta. </a:t>
            </a:r>
            <a:r>
              <a:rPr lang="fi-FI" dirty="0"/>
              <a:t>Jos tapaukseen liittyy aikaisemmin tapahtunutta, </a:t>
            </a:r>
            <a:r>
              <a:rPr lang="fi-FI" dirty="0" smtClean="0"/>
              <a:t>kuvatkaa </a:t>
            </a:r>
            <a:r>
              <a:rPr lang="fi-FI" dirty="0"/>
              <a:t>se lyhyesti. </a:t>
            </a:r>
          </a:p>
          <a:p>
            <a:pPr lvl="1"/>
            <a:r>
              <a:rPr lang="fi-FI" b="1" dirty="0"/>
              <a:t>M</a:t>
            </a:r>
            <a:r>
              <a:rPr lang="fi-FI" b="1" dirty="0" smtClean="0"/>
              <a:t>itä </a:t>
            </a:r>
            <a:r>
              <a:rPr lang="fi-FI" b="1" dirty="0"/>
              <a:t>tapahtui ja mitä tilanteessa </a:t>
            </a:r>
            <a:r>
              <a:rPr lang="fi-FI" b="1" dirty="0" smtClean="0"/>
              <a:t>sanottiin?</a:t>
            </a:r>
            <a:r>
              <a:rPr lang="fi-FI" dirty="0" smtClean="0"/>
              <a:t> </a:t>
            </a:r>
          </a:p>
          <a:p>
            <a:pPr marL="479425" lvl="1" indent="0">
              <a:buNone/>
            </a:pPr>
            <a:r>
              <a:rPr lang="fi-FI" dirty="0" smtClean="0"/>
              <a:t>Jos </a:t>
            </a:r>
            <a:r>
              <a:rPr lang="fi-FI" dirty="0"/>
              <a:t>kyseessä on ristiriita tai väärinkäsitys, </a:t>
            </a:r>
            <a:r>
              <a:rPr lang="fi-FI" dirty="0" smtClean="0"/>
              <a:t>voitte </a:t>
            </a:r>
            <a:r>
              <a:rPr lang="fi-FI" dirty="0"/>
              <a:t>joko kuvata myös sen ratkeamisen tai jättää tilanteen avoimeksi.</a:t>
            </a:r>
          </a:p>
          <a:p>
            <a:pPr lvl="1"/>
            <a:r>
              <a:rPr lang="fi-FI" dirty="0" smtClean="0"/>
              <a:t>Tapauksenne annetaan toiselle ryhmälle!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0327-6685-4CED-BD84-295F7606C8FF}" type="slidenum">
              <a:rPr lang="en-US" altLang="fi-FI" smtClean="0"/>
              <a:pPr>
                <a:defRPr/>
              </a:pPr>
              <a:t>13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494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Tapauksesta keskusteleminen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98" y="1577529"/>
            <a:ext cx="8249752" cy="4953000"/>
          </a:xfrm>
        </p:spPr>
        <p:txBody>
          <a:bodyPr/>
          <a:lstStyle/>
          <a:p>
            <a:pPr lvl="0"/>
            <a:r>
              <a:rPr lang="fi-FI" dirty="0"/>
              <a:t>Mistä tämä tapaus kertoo / mistä tässä tapauksessa on kyse?</a:t>
            </a:r>
          </a:p>
          <a:p>
            <a:pPr lvl="0"/>
            <a:r>
              <a:rPr lang="fi-FI" dirty="0" smtClean="0"/>
              <a:t>Listatkaa </a:t>
            </a:r>
            <a:r>
              <a:rPr lang="fi-FI" dirty="0"/>
              <a:t>vaihtoehtoisia tulkintoja tilanteelle.</a:t>
            </a:r>
          </a:p>
          <a:p>
            <a:pPr lvl="0"/>
            <a:r>
              <a:rPr lang="fi-FI" dirty="0" smtClean="0"/>
              <a:t>Listatkaa </a:t>
            </a:r>
            <a:r>
              <a:rPr lang="fi-FI" dirty="0"/>
              <a:t>vaihtoehtoisia toimintatapoja opettajalle tilanteissa.</a:t>
            </a:r>
          </a:p>
          <a:p>
            <a:pPr lvl="0"/>
            <a:r>
              <a:rPr lang="fi-FI" dirty="0"/>
              <a:t>Arvioikaa vaihtoehtoisia tulkintoja ja toimintatapoja.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0327-6685-4CED-BD84-295F7606C8FF}" type="slidenum">
              <a:rPr lang="en-US" altLang="fi-FI" smtClean="0"/>
              <a:pPr>
                <a:defRPr/>
              </a:pPr>
              <a:t>14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4444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Reflektiotason nostaminen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35" y="1600200"/>
            <a:ext cx="8264866" cy="4953000"/>
          </a:xfrm>
        </p:spPr>
        <p:txBody>
          <a:bodyPr/>
          <a:lstStyle/>
          <a:p>
            <a:r>
              <a:rPr lang="fi-FI" dirty="0" smtClean="0"/>
              <a:t>Pyrkikää tunnistamaan oletuksia (perustelemattomia väittämiä), joita keskustelussa esitetään. Listatkaa esitetyt oletukset. Voitte myös esittää oletuksia, joita voisi tilanteeseen liittyä, vaikka ne eivät olisikaan omianne.</a:t>
            </a:r>
          </a:p>
          <a:p>
            <a:r>
              <a:rPr lang="fi-FI" dirty="0" smtClean="0"/>
              <a:t>Tämän helpottamiseksi valitkaa ryhmästä </a:t>
            </a:r>
            <a:r>
              <a:rPr lang="fi-FI" b="1" dirty="0" smtClean="0"/>
              <a:t>tarkkailija. </a:t>
            </a:r>
            <a:r>
              <a:rPr lang="fi-FI" dirty="0" smtClean="0"/>
              <a:t>Valitkaa tarkkailijalle </a:t>
            </a:r>
            <a:r>
              <a:rPr lang="fi-FI" b="1" dirty="0" smtClean="0"/>
              <a:t>jompikumpi</a:t>
            </a:r>
            <a:r>
              <a:rPr lang="fi-FI" dirty="0" smtClean="0"/>
              <a:t> toimintatapa:</a:t>
            </a:r>
          </a:p>
          <a:p>
            <a:pPr lvl="1"/>
            <a:r>
              <a:rPr lang="fi-FI" dirty="0" smtClean="0"/>
              <a:t>Tunnistaessaan oletuksen tarkkailija toistaa sen keskustelussa. Jos joku esittää väittämän, tarkkailija pyytää perustelemaan sen.</a:t>
            </a:r>
          </a:p>
          <a:p>
            <a:pPr lvl="1"/>
            <a:r>
              <a:rPr lang="fi-FI" dirty="0" smtClean="0"/>
              <a:t>Tarkkailija seuraa keskustelua ensin hiljaa ja kirjoittaa tunnistamansa perustelemattomat väittämät muistiin. Lopusta varataan aikaa käsitellä näitä kohtia.</a:t>
            </a:r>
          </a:p>
          <a:p>
            <a:r>
              <a:rPr lang="fi-FI" b="1" dirty="0" smtClean="0"/>
              <a:t>Voitte ajatella harjoitusta pelinä, jossa on tarkoitus tehdä oletuksia näkyviksi.</a:t>
            </a:r>
            <a:endParaRPr lang="fi-FI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0327-6685-4CED-BD84-295F7606C8FF}" type="slidenum">
              <a:rPr lang="en-US" altLang="fi-FI" smtClean="0"/>
              <a:pPr>
                <a:defRPr/>
              </a:pPr>
              <a:t>15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381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F24F0-B6A6-471D-A6F6-928001CDEC0C}" type="slidenum">
              <a:rPr lang="en-US" altLang="fi-FI" smtClean="0"/>
              <a:pPr>
                <a:defRPr/>
              </a:pPr>
              <a:t>16</a:t>
            </a:fld>
            <a:endParaRPr lang="en-US" altLang="fi-FI"/>
          </a:p>
        </p:txBody>
      </p:sp>
      <p:sp>
        <p:nvSpPr>
          <p:cNvPr id="5" name="Rectangle 4"/>
          <p:cNvSpPr/>
          <p:nvPr/>
        </p:nvSpPr>
        <p:spPr bwMode="auto">
          <a:xfrm>
            <a:off x="2002612" y="1639876"/>
            <a:ext cx="4670241" cy="31286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3068" y="1730559"/>
            <a:ext cx="1586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Tilanne ja henkilöt</a:t>
            </a:r>
            <a:endParaRPr lang="fi-FI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063068" y="2768252"/>
            <a:ext cx="2115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Mitä tapahtui ja mitä sanottiin?</a:t>
            </a:r>
            <a:endParaRPr lang="fi-FI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1866" y="1393655"/>
            <a:ext cx="1450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Vaihtoehtoisia tulkintoja</a:t>
            </a:r>
            <a:endParaRPr lang="fi-FI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986588" y="1393654"/>
            <a:ext cx="1833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Vaihtoehtoisia toimintatapoja</a:t>
            </a:r>
            <a:endParaRPr lang="fi-FI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02612" y="4848447"/>
            <a:ext cx="2335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Oletuksia</a:t>
            </a:r>
            <a:endParaRPr lang="fi-FI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063068" y="340066"/>
            <a:ext cx="4753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Mistä tämä on tapaus?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5526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Palautetta työskentelystä?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878" y="1600200"/>
            <a:ext cx="8325322" cy="49530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F24F0-B6A6-471D-A6F6-928001CDEC0C}" type="slidenum">
              <a:rPr lang="en-US" altLang="fi-FI" smtClean="0"/>
              <a:pPr>
                <a:defRPr/>
              </a:pPr>
              <a:t>17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952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Nousiko työskentelyssä esiin mitään, mitä haluaisitte kehittää omassa työssänne?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07" y="1600200"/>
            <a:ext cx="8347993" cy="4953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0327-6685-4CED-BD84-295F7606C8FF}" type="slidenum">
              <a:rPr lang="en-US" altLang="fi-FI" smtClean="0"/>
              <a:pPr>
                <a:defRPr/>
              </a:pPr>
              <a:t>18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7505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</a:rPr>
              <a:t>Mitä kasvattajan pitäisi tehdä?</a:t>
            </a:r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3" y="1600200"/>
            <a:ext cx="8154987" cy="495300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>
                <a:latin typeface="Calibri" panose="020F0502020204030204" pitchFamily="34" charset="0"/>
              </a:rPr>
              <a:t>Tilanne: Tyttöoppilas on kastellut ulkona välitunnilla leikkiessään vaatteensa. Hänelle etsitään löytötavaroista kuivia vaatteita. Löytyykin paitoja ja housuja. Tyttö kieltäytyy ottamasta housuja sillä perusteella, että hän on muslimi. </a:t>
            </a:r>
          </a:p>
          <a:p>
            <a:pPr marL="0" indent="0">
              <a:buNone/>
            </a:pPr>
            <a:r>
              <a:rPr lang="fi-FI" b="1" i="1" dirty="0" smtClean="0">
                <a:latin typeface="Calibri" panose="020F0502020204030204" pitchFamily="34" charset="0"/>
              </a:rPr>
              <a:t>Jos mielestäsi…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b="1" dirty="0">
                <a:solidFill>
                  <a:srgbClr val="7030A0"/>
                </a:solidFill>
                <a:latin typeface="Calibri" panose="020F0502020204030204" pitchFamily="34" charset="0"/>
              </a:rPr>
              <a:t>oppilaan pitäisi antaa olla märissä vaatteissa loukkaamatta hänen </a:t>
            </a:r>
            <a:r>
              <a:rPr lang="fi-FI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sopivaisuuskäsityksiään, </a:t>
            </a:r>
            <a:r>
              <a:rPr lang="fi-FI" dirty="0" smtClean="0">
                <a:latin typeface="Calibri" panose="020F0502020204030204" pitchFamily="34" charset="0"/>
              </a:rPr>
              <a:t>käänny katsomaan itsestäsi katsottuna </a:t>
            </a:r>
            <a:r>
              <a:rPr lang="fi-FI" b="1" dirty="0" smtClean="0">
                <a:latin typeface="Calibri" panose="020F0502020204030204" pitchFamily="34" charset="0"/>
              </a:rPr>
              <a:t>vasemmalle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  <a:endParaRPr lang="fi-FI" b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i-FI" b="1" dirty="0">
                <a:solidFill>
                  <a:srgbClr val="7030A0"/>
                </a:solidFill>
                <a:latin typeface="Calibri" panose="020F0502020204030204" pitchFamily="34" charset="0"/>
              </a:rPr>
              <a:t>oppilaan kanssa pitäisi keskustella perusteluista, miksi tyttö ei voi käyttää </a:t>
            </a:r>
            <a:r>
              <a:rPr lang="fi-FI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housuja, </a:t>
            </a:r>
            <a:r>
              <a:rPr lang="fi-FI" dirty="0">
                <a:latin typeface="Calibri" panose="020F0502020204030204" pitchFamily="34" charset="0"/>
              </a:rPr>
              <a:t>s</a:t>
            </a:r>
            <a:r>
              <a:rPr lang="fi-FI" dirty="0" smtClean="0">
                <a:latin typeface="Calibri" panose="020F0502020204030204" pitchFamily="34" charset="0"/>
              </a:rPr>
              <a:t>eiso </a:t>
            </a:r>
            <a:r>
              <a:rPr lang="fi-FI" b="1" dirty="0" smtClean="0">
                <a:latin typeface="Calibri" panose="020F0502020204030204" pitchFamily="34" charset="0"/>
              </a:rPr>
              <a:t>eteenpäin</a:t>
            </a:r>
            <a:r>
              <a:rPr lang="fi-FI" dirty="0" smtClean="0">
                <a:latin typeface="Calibri" panose="020F0502020204030204" pitchFamily="34" charset="0"/>
              </a:rPr>
              <a:t> katsoen</a:t>
            </a:r>
            <a:r>
              <a:rPr lang="fi-FI" dirty="0">
                <a:latin typeface="Calibri" panose="020F0502020204030204" pitchFamily="34" charset="0"/>
              </a:rPr>
              <a:t>.</a:t>
            </a:r>
            <a:endParaRPr lang="fi-FI" b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i-FI" b="1" dirty="0">
                <a:solidFill>
                  <a:srgbClr val="7030A0"/>
                </a:solidFill>
                <a:latin typeface="Calibri" panose="020F0502020204030204" pitchFamily="34" charset="0"/>
              </a:rPr>
              <a:t>oppilaan kotiin pitäisi soittaa ja neuvotella </a:t>
            </a:r>
            <a:r>
              <a:rPr lang="fi-FI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menettelytavoista, </a:t>
            </a:r>
            <a:r>
              <a:rPr lang="fi-FI" dirty="0">
                <a:latin typeface="Calibri" panose="020F0502020204030204" pitchFamily="34" charset="0"/>
              </a:rPr>
              <a:t>k</a:t>
            </a:r>
            <a:r>
              <a:rPr lang="fi-FI" dirty="0" smtClean="0">
                <a:latin typeface="Calibri" panose="020F0502020204030204" pitchFamily="34" charset="0"/>
              </a:rPr>
              <a:t>äänny </a:t>
            </a:r>
            <a:r>
              <a:rPr lang="fi-FI" dirty="0">
                <a:latin typeface="Calibri" panose="020F0502020204030204" pitchFamily="34" charset="0"/>
              </a:rPr>
              <a:t>katsomaan itsestäsi katsottuna </a:t>
            </a:r>
            <a:r>
              <a:rPr lang="fi-FI" b="1" dirty="0" smtClean="0">
                <a:latin typeface="Calibri" panose="020F0502020204030204" pitchFamily="34" charset="0"/>
              </a:rPr>
              <a:t>oikealle</a:t>
            </a:r>
            <a:r>
              <a:rPr lang="fi-FI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F24F0-B6A6-471D-A6F6-928001CDEC0C}" type="slidenum">
              <a:rPr lang="en-US" altLang="fi-FI" smtClean="0"/>
              <a:pPr>
                <a:defRPr/>
              </a:pPr>
              <a:t>2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4157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</a:rPr>
              <a:t>Mitä kasvattajan pitäisi tehdä tapauksen jälkeen (erityisesti, jos samantapaista ei ole sattunut aikaisemmin)?</a:t>
            </a:r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3" y="1600200"/>
            <a:ext cx="8154987" cy="4953000"/>
          </a:xfrm>
        </p:spPr>
        <p:txBody>
          <a:bodyPr/>
          <a:lstStyle/>
          <a:p>
            <a:pPr marL="0" indent="0">
              <a:buNone/>
            </a:pPr>
            <a:r>
              <a:rPr lang="fi-FI" b="1" i="1" dirty="0" smtClean="0">
                <a:latin typeface="Calibri" panose="020F0502020204030204" pitchFamily="34" charset="0"/>
              </a:rPr>
              <a:t>Jos mielestäsi…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b="1" dirty="0">
                <a:solidFill>
                  <a:srgbClr val="7030A0"/>
                </a:solidFill>
                <a:latin typeface="Calibri" panose="020F0502020204030204" pitchFamily="34" charset="0"/>
              </a:rPr>
              <a:t>kasvattajan kannattaisi pitää asia omana tietonaan tai unohtaa </a:t>
            </a:r>
            <a:r>
              <a:rPr lang="fi-FI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se, </a:t>
            </a:r>
            <a:r>
              <a:rPr lang="fi-FI" dirty="0" smtClean="0">
                <a:latin typeface="Calibri" panose="020F0502020204030204" pitchFamily="34" charset="0"/>
              </a:rPr>
              <a:t>käänny katsomaan itsestäsi katsottuna </a:t>
            </a:r>
            <a:r>
              <a:rPr lang="fi-FI" b="1" dirty="0" smtClean="0">
                <a:latin typeface="Calibri" panose="020F0502020204030204" pitchFamily="34" charset="0"/>
              </a:rPr>
              <a:t>vasemmalle</a:t>
            </a:r>
            <a:r>
              <a:rPr lang="fi-FI" dirty="0">
                <a:latin typeface="Calibri" panose="020F0502020204030204" pitchFamily="34" charset="0"/>
              </a:rPr>
              <a:t>.</a:t>
            </a:r>
            <a:endParaRPr lang="fi-FI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i-FI" b="1" dirty="0">
                <a:solidFill>
                  <a:srgbClr val="7030A0"/>
                </a:solidFill>
                <a:latin typeface="Calibri" panose="020F0502020204030204" pitchFamily="34" charset="0"/>
              </a:rPr>
              <a:t>kasvattajan kannattaisi </a:t>
            </a:r>
            <a:r>
              <a:rPr lang="fi-FI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purkaa kokemustaan läheisten </a:t>
            </a:r>
            <a:r>
              <a:rPr lang="fi-FI" b="1" dirty="0">
                <a:solidFill>
                  <a:srgbClr val="7030A0"/>
                </a:solidFill>
                <a:latin typeface="Calibri" panose="020F0502020204030204" pitchFamily="34" charset="0"/>
              </a:rPr>
              <a:t>kollegoiden kanssa kahvipöytäkeskusteluissa </a:t>
            </a:r>
            <a:r>
              <a:rPr lang="fi-FI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tms., </a:t>
            </a:r>
            <a:r>
              <a:rPr lang="fi-FI" dirty="0" smtClean="0">
                <a:latin typeface="Calibri" panose="020F0502020204030204" pitchFamily="34" charset="0"/>
              </a:rPr>
              <a:t>seiso </a:t>
            </a:r>
            <a:r>
              <a:rPr lang="fi-FI" b="1" dirty="0" smtClean="0">
                <a:latin typeface="Calibri" panose="020F0502020204030204" pitchFamily="34" charset="0"/>
              </a:rPr>
              <a:t>eteenpäin</a:t>
            </a:r>
            <a:r>
              <a:rPr lang="fi-FI" dirty="0" smtClean="0">
                <a:latin typeface="Calibri" panose="020F0502020204030204" pitchFamily="34" charset="0"/>
              </a:rPr>
              <a:t> katsoen</a:t>
            </a:r>
            <a:r>
              <a:rPr lang="fi-FI" dirty="0">
                <a:latin typeface="Calibri" panose="020F0502020204030204" pitchFamily="34" charset="0"/>
              </a:rPr>
              <a:t>.</a:t>
            </a:r>
            <a:endParaRPr lang="fi-FI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i-FI" b="1" dirty="0">
                <a:solidFill>
                  <a:srgbClr val="7030A0"/>
                </a:solidFill>
                <a:latin typeface="Calibri" panose="020F0502020204030204" pitchFamily="34" charset="0"/>
              </a:rPr>
              <a:t>kasvattajan pitäisi huolehtia, että tapausta pohditaan koko </a:t>
            </a:r>
            <a:r>
              <a:rPr lang="fi-FI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työyhteisön kesken </a:t>
            </a:r>
            <a:r>
              <a:rPr lang="fi-FI" b="1" dirty="0">
                <a:solidFill>
                  <a:srgbClr val="7030A0"/>
                </a:solidFill>
                <a:latin typeface="Calibri" panose="020F0502020204030204" pitchFamily="34" charset="0"/>
              </a:rPr>
              <a:t>niin, että sitä pyritään ymmärtämään ja kaikkien tietoisuutta </a:t>
            </a:r>
            <a:r>
              <a:rPr lang="fi-FI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lisäämään, </a:t>
            </a:r>
            <a:r>
              <a:rPr lang="fi-FI" dirty="0" smtClean="0">
                <a:latin typeface="Calibri" panose="020F0502020204030204" pitchFamily="34" charset="0"/>
              </a:rPr>
              <a:t>käänny </a:t>
            </a:r>
            <a:r>
              <a:rPr lang="fi-FI" dirty="0">
                <a:latin typeface="Calibri" panose="020F0502020204030204" pitchFamily="34" charset="0"/>
              </a:rPr>
              <a:t>katsomaan itsestäsi katsottuna </a:t>
            </a:r>
            <a:r>
              <a:rPr lang="fi-FI" b="1" dirty="0" smtClean="0">
                <a:latin typeface="Calibri" panose="020F0502020204030204" pitchFamily="34" charset="0"/>
              </a:rPr>
              <a:t>oikealle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F24F0-B6A6-471D-A6F6-928001CDEC0C}" type="slidenum">
              <a:rPr lang="en-US" altLang="fi-FI" smtClean="0"/>
              <a:pPr>
                <a:defRPr/>
              </a:pPr>
              <a:t>3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52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0327-6685-4CED-BD84-295F7606C8FF}" type="slidenum">
              <a:rPr lang="en-US" altLang="fi-FI" smtClean="0"/>
              <a:pPr>
                <a:defRPr/>
              </a:pPr>
              <a:t>4</a:t>
            </a:fld>
            <a:endParaRPr lang="en-US" altLang="fi-FI"/>
          </a:p>
        </p:txBody>
      </p:sp>
      <p:pic>
        <p:nvPicPr>
          <p:cNvPr id="1026" name="Picture 2" descr="https://lh4.googleusercontent.com/fb7CUuV8uMLZjJ4IgxOCYTURFo_pnL15cUfKw9YV1s-OXKGU6yIaTlwpxaqVb6hNQDlIlrIzTp1sN1IvwS9Jg25HLifFOTmNitI1-GAlm3JhzoDbzA41pGoIQdG1VV_t-iybj0b1CJ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62" y="280305"/>
            <a:ext cx="3002875" cy="20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3jNlqZwBcpgad-LAkZQmKppdNC2Kcjjeyk0m50WRYtHqT5K2LcDwVim1iFEnw1uAYYA7P8t9gzyNGvJmPiCRbK5ocNoTgScoFFp31oWnTxm1OgZ4OgU-cKjCg5LU_f5gQ-UWlcFds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72" y="2334568"/>
            <a:ext cx="3083818" cy="20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oogleusercontent.com/kzGkDM_I_IXkAT7nl46DgJlCgcdkUlZPKDZvGDf64JY-IlKXxLpm9WD1kqqVE8K0y7laTwUc9k_6zts0Ni42Z319bJnvqQJmX0tYWczHj8f5XbH8v95yBv889k0s8vswj8s-rTsv2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24" y="4442793"/>
            <a:ext cx="3171932" cy="21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0327-6685-4CED-BD84-295F7606C8FF}" type="slidenum">
              <a:rPr lang="en-US" altLang="fi-FI" smtClean="0"/>
              <a:pPr>
                <a:defRPr/>
              </a:pPr>
              <a:t>5</a:t>
            </a:fld>
            <a:endParaRPr lang="en-US" altLang="fi-FI"/>
          </a:p>
        </p:txBody>
      </p:sp>
      <p:pic>
        <p:nvPicPr>
          <p:cNvPr id="7" name="Picture 6" descr="blackberries berries fruits tree leaves nature outdoors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5" y="1389062"/>
            <a:ext cx="6120130" cy="407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1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F24F0-B6A6-471D-A6F6-928001CDEC0C}" type="slidenum">
              <a:rPr lang="en-US" altLang="fi-FI" smtClean="0"/>
              <a:pPr>
                <a:defRPr/>
              </a:pPr>
              <a:t>6</a:t>
            </a:fld>
            <a:endParaRPr lang="en-US" altLang="fi-FI"/>
          </a:p>
        </p:txBody>
      </p:sp>
      <p:pic>
        <p:nvPicPr>
          <p:cNvPr id="5" name="Picture 4" descr="lemon lime citrus fruits food mint leaves wood table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5" y="1389062"/>
            <a:ext cx="6120130" cy="407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21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F24F0-B6A6-471D-A6F6-928001CDEC0C}" type="slidenum">
              <a:rPr lang="en-US" altLang="fi-FI" smtClean="0"/>
              <a:pPr>
                <a:defRPr/>
              </a:pPr>
              <a:t>7</a:t>
            </a:fld>
            <a:endParaRPr lang="en-US" altLang="fi-FI"/>
          </a:p>
        </p:txBody>
      </p:sp>
      <p:pic>
        <p:nvPicPr>
          <p:cNvPr id="5" name="Picture 4" descr="food vegetables rounds tomatoes wooden table colorful healthy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5" y="1389062"/>
            <a:ext cx="6120130" cy="407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4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u="sng" dirty="0" err="1">
                <a:hlinkClick r:id="rId3"/>
              </a:rPr>
              <a:t>KuKaS</a:t>
            </a:r>
            <a:r>
              <a:rPr lang="fi-FI" b="0" dirty="0"/>
              <a:t> - Kulttuuri- ja katsomussensitiivistä opetusta ja ohjausta kehittämässä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106" y="1600200"/>
            <a:ext cx="8295094" cy="4953000"/>
          </a:xfrm>
        </p:spPr>
        <p:txBody>
          <a:bodyPr/>
          <a:lstStyle/>
          <a:p>
            <a:r>
              <a:rPr lang="fi-FI" dirty="0"/>
              <a:t>Hankkeessa kehitetään tapausten tarkasteluun perustuvia menetelmiä, jotka tukevat opettajien ja ohjaajien kykyä toimia reflektiivisesti </a:t>
            </a:r>
            <a:r>
              <a:rPr lang="fi-FI" dirty="0" smtClean="0"/>
              <a:t>kulttuurisesti </a:t>
            </a:r>
            <a:r>
              <a:rPr lang="fi-FI" dirty="0"/>
              <a:t>ja katsomuksellisesti moninaisissa kouluympäristöissä</a:t>
            </a:r>
            <a:r>
              <a:rPr lang="fi-FI" dirty="0" smtClean="0"/>
              <a:t>.</a:t>
            </a:r>
          </a:p>
          <a:p>
            <a:pPr lvl="1"/>
            <a:r>
              <a:rPr lang="fi-FI" i="1" dirty="0" smtClean="0"/>
              <a:t>Menetelmää hiotaan tänään työryhmässä!</a:t>
            </a:r>
            <a:r>
              <a:rPr lang="fi-FI" dirty="0" smtClean="0"/>
              <a:t> </a:t>
            </a:r>
          </a:p>
          <a:p>
            <a:r>
              <a:rPr lang="fi-FI" dirty="0" smtClean="0"/>
              <a:t>Koulutusinterventioita toteutetaan Helsingin yliopistossa teologisessa ja kasvatustieteellisessä tiedekunnassa, Jyväskylän yliopistossa kasvatustieteiden ja psykologian tiedekunnassa sekä täydennyskoulutuksessa Espoon suomenkielisen opetuksen henkilöstölle.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0327-6685-4CED-BD84-295F7606C8FF}" type="slidenum">
              <a:rPr lang="en-US" altLang="fi-FI" smtClean="0"/>
              <a:pPr>
                <a:defRPr/>
              </a:pPr>
              <a:t>8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3737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Koulutusinterventioiden tavoitteet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48" y="1600200"/>
            <a:ext cx="8249752" cy="4953000"/>
          </a:xfrm>
        </p:spPr>
        <p:txBody>
          <a:bodyPr/>
          <a:lstStyle/>
          <a:p>
            <a:r>
              <a:rPr lang="fi-FI" dirty="0"/>
              <a:t>Lisätään opettajien ja ohjaajien </a:t>
            </a:r>
            <a:r>
              <a:rPr lang="fi-FI" b="1" dirty="0"/>
              <a:t>tietoisuutta</a:t>
            </a:r>
            <a:r>
              <a:rPr lang="fi-FI" dirty="0"/>
              <a:t> oman kulttuuri- ja katsomustaustansa vaikutuksesta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/>
              <a:t>Laajennetaan opettajien ja ohjaajien </a:t>
            </a:r>
            <a:r>
              <a:rPr lang="fi-FI" b="1" dirty="0"/>
              <a:t>repertuaaria</a:t>
            </a:r>
            <a:r>
              <a:rPr lang="fi-FI" dirty="0"/>
              <a:t> eli kykyä nähdä vaihtoehtoisia tulkintoja ja toimintatapoja tilanteissa, joissa kulttuurit tai katsomukset kohtaavat koulussa. </a:t>
            </a:r>
            <a:endParaRPr lang="fi-FI" dirty="0" smtClean="0"/>
          </a:p>
          <a:p>
            <a:r>
              <a:rPr lang="fi-FI" dirty="0" smtClean="0"/>
              <a:t>Kannustetaan </a:t>
            </a:r>
            <a:r>
              <a:rPr lang="fi-FI" dirty="0"/>
              <a:t>opettajia ja ohjaajia tekemään perusteltuja </a:t>
            </a:r>
            <a:r>
              <a:rPr lang="fi-FI" b="1" dirty="0"/>
              <a:t>ratkaisuja</a:t>
            </a:r>
            <a:r>
              <a:rPr lang="fi-FI" dirty="0"/>
              <a:t> edellä </a:t>
            </a:r>
            <a:r>
              <a:rPr lang="fi-FI" dirty="0" smtClean="0"/>
              <a:t>mainittujen asioiden </a:t>
            </a:r>
            <a:r>
              <a:rPr lang="fi-FI" b="1" dirty="0"/>
              <a:t>reflektion pohjalta</a:t>
            </a:r>
            <a:r>
              <a:rPr lang="fi-FI" dirty="0"/>
              <a:t>.</a:t>
            </a:r>
          </a:p>
          <a:p>
            <a:r>
              <a:rPr lang="fi-FI" dirty="0"/>
              <a:t>Tuetaan opettajia ja ohjaajia käsittelemään vaihtoehtoisten tulkintojen avulla myös </a:t>
            </a:r>
            <a:r>
              <a:rPr lang="fi-FI" b="1" dirty="0"/>
              <a:t>mahdollisia kielteisiä tunteita</a:t>
            </a:r>
            <a:r>
              <a:rPr lang="fi-FI" dirty="0"/>
              <a:t>, joita kulttuurien ja katsomusten kohtaaminen joskus aiheuttaa.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16.1.2018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KuKaS-hanke OPEOSAA-risteilyllä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0327-6685-4CED-BD84-295F7606C8FF}" type="slidenum">
              <a:rPr lang="en-US" altLang="fi-FI" smtClean="0"/>
              <a:pPr>
                <a:defRPr/>
              </a:pPr>
              <a:t>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5257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1E1C77"/>
      </a:dk2>
      <a:lt2>
        <a:srgbClr val="8C8A87"/>
      </a:lt2>
      <a:accent1>
        <a:srgbClr val="1E1C77"/>
      </a:accent1>
      <a:accent2>
        <a:srgbClr val="009E60"/>
      </a:accent2>
      <a:accent3>
        <a:srgbClr val="FFFFFF"/>
      </a:accent3>
      <a:accent4>
        <a:srgbClr val="000000"/>
      </a:accent4>
      <a:accent5>
        <a:srgbClr val="ABABBD"/>
      </a:accent5>
      <a:accent6>
        <a:srgbClr val="008F56"/>
      </a:accent6>
      <a:hlink>
        <a:srgbClr val="FCA311"/>
      </a:hlink>
      <a:folHlink>
        <a:srgbClr val="5E68C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812</Words>
  <Application>Microsoft Office PowerPoint</Application>
  <PresentationFormat>On-screen Show (4:3)</PresentationFormat>
  <Paragraphs>127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Tempus Sans ITC</vt:lpstr>
      <vt:lpstr>Times New Roman</vt:lpstr>
      <vt:lpstr>Verdana</vt:lpstr>
      <vt:lpstr>Wingdings</vt:lpstr>
      <vt:lpstr>Default Design</vt:lpstr>
      <vt:lpstr>     Kulttuuri- ja katsomussensitiivistä opetusta ja ohjausta kehittämässä  KuKaS</vt:lpstr>
      <vt:lpstr>Mitä kasvattajan pitäisi tehdä?</vt:lpstr>
      <vt:lpstr>Mitä kasvattajan pitäisi tehdä tapauksen jälkeen (erityisesti, jos samantapaista ei ole sattunut aikaisemmin)?</vt:lpstr>
      <vt:lpstr>PowerPoint Presentation</vt:lpstr>
      <vt:lpstr>PowerPoint Presentation</vt:lpstr>
      <vt:lpstr>PowerPoint Presentation</vt:lpstr>
      <vt:lpstr>PowerPoint Presentation</vt:lpstr>
      <vt:lpstr>KuKaS - Kulttuuri- ja katsomussensitiivistä opetusta ja ohjausta kehittämässä</vt:lpstr>
      <vt:lpstr>Koulutusinterventioiden tavoitteet</vt:lpstr>
      <vt:lpstr>PowerPoint Presentation</vt:lpstr>
      <vt:lpstr>     Työryhmä:  Kulttuuri- ja katsomussensitiivistä opetusta ja ohjausta kehittämässä  Tapausmenetelmä käytännössä</vt:lpstr>
      <vt:lpstr>Tapauskirjoittaminen</vt:lpstr>
      <vt:lpstr>Tapauskirjoittaminen</vt:lpstr>
      <vt:lpstr>Tapauksesta keskusteleminen</vt:lpstr>
      <vt:lpstr>Reflektiotason nostaminen</vt:lpstr>
      <vt:lpstr>PowerPoint Presentation</vt:lpstr>
      <vt:lpstr>Palautetta työskentelystä?</vt:lpstr>
      <vt:lpstr>Nousiko työskentelyssä esiin mitään, mitä haluaisitte kehittää omassa työssänne?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Katsomussensitiivisyydestä kohti katsomusrefleksiivisyyttä?</dc:title>
  <dc:creator>Kimanen, Anu Leena</dc:creator>
  <cp:lastModifiedBy>Kimanen, Anu Leena</cp:lastModifiedBy>
  <cp:revision>39</cp:revision>
  <cp:lastPrinted>2018-01-16T07:35:30Z</cp:lastPrinted>
  <dcterms:modified xsi:type="dcterms:W3CDTF">2018-01-16T08:54:19Z</dcterms:modified>
</cp:coreProperties>
</file>